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embeddedFontLst>
    <p:embeddedFont>
      <p:font typeface="Book Antiqua" panose="02040602050305030304" pitchFamily="18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" panose="02040503050406030204" pitchFamily="18" charset="0"/>
      <p:regular r:id="rId25"/>
      <p:bold r:id="rId26"/>
      <p:italic r:id="rId27"/>
      <p:boldItalic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iipSPJ/8zTcnhabApPEDRWWq8V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C39"/>
    <a:srgbClr val="E3C84D"/>
    <a:srgbClr val="FFE054"/>
    <a:srgbClr val="E0A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" name="Google Shape;30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6" name="Google Shape;2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6" descr="\\DROBO-FS\QuickDrops\JB\PPTX NG\Droplets\LightingOverlay.png"/>
          <p:cNvPicPr preferRelativeResize="0"/>
          <p:nvPr/>
        </p:nvPicPr>
        <p:blipFill rotWithShape="1">
          <a:blip r:embed="rId2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8" name="Google Shape;58;p16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</p:grpSpPr>
        <p:sp>
          <p:nvSpPr>
            <p:cNvPr id="59" name="Google Shape;59;p16"/>
            <p:cNvSpPr/>
            <p:nvPr/>
          </p:nvSpPr>
          <p:spPr>
            <a:xfrm>
              <a:off x="1209675" y="4763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16"/>
            <p:cNvSpPr/>
            <p:nvPr/>
          </p:nvSpPr>
          <p:spPr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16"/>
            <p:cNvSpPr/>
            <p:nvPr/>
          </p:nvSpPr>
          <p:spPr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16"/>
            <p:cNvSpPr/>
            <p:nvPr/>
          </p:nvSpPr>
          <p:spPr>
            <a:xfrm>
              <a:off x="414338" y="9525"/>
              <a:ext cx="28575" cy="4481513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16"/>
            <p:cNvSpPr/>
            <p:nvPr/>
          </p:nvSpPr>
          <p:spPr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16"/>
            <p:cNvSpPr/>
            <p:nvPr/>
          </p:nvSpPr>
          <p:spPr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5" name="Google Shape;65;p16"/>
            <p:cNvSpPr/>
            <p:nvPr/>
          </p:nvSpPr>
          <p:spPr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l" t="t" r="r" b="b"/>
              <a:pathLst>
                <a:path w="237" h="1135" extrusionOk="0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6" name="Google Shape;66;p16"/>
            <p:cNvSpPr/>
            <p:nvPr/>
          </p:nvSpPr>
          <p:spPr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16"/>
            <p:cNvSpPr/>
            <p:nvPr/>
          </p:nvSpPr>
          <p:spPr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8" name="Google Shape;68;p16"/>
            <p:cNvSpPr/>
            <p:nvPr/>
          </p:nvSpPr>
          <p:spPr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69" name="Google Shape;69;p16"/>
            <p:cNvSpPr/>
            <p:nvPr/>
          </p:nvSpPr>
          <p:spPr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16"/>
            <p:cNvSpPr/>
            <p:nvPr/>
          </p:nvSpPr>
          <p:spPr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6"/>
            <p:cNvSpPr/>
            <p:nvPr/>
          </p:nvSpPr>
          <p:spPr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l" t="t" r="r" b="b"/>
              <a:pathLst>
                <a:path w="264" h="329" extrusionOk="0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2" name="Google Shape;72;p16"/>
            <p:cNvSpPr/>
            <p:nvPr/>
          </p:nvSpPr>
          <p:spPr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l" t="t" r="r" b="b"/>
              <a:pathLst>
                <a:path w="34" h="31" extrusionOk="0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6"/>
            <p:cNvSpPr/>
            <p:nvPr/>
          </p:nvSpPr>
          <p:spPr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l" t="t" r="r" b="b"/>
              <a:pathLst>
                <a:path w="96" h="572" extrusionOk="0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4" name="Google Shape;74;p16"/>
            <p:cNvSpPr/>
            <p:nvPr/>
          </p:nvSpPr>
          <p:spPr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6"/>
            <p:cNvSpPr/>
            <p:nvPr/>
          </p:nvSpPr>
          <p:spPr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6"/>
            <p:cNvSpPr/>
            <p:nvPr/>
          </p:nvSpPr>
          <p:spPr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l" t="t" r="r" b="b"/>
              <a:pathLst>
                <a:path w="213" h="766" extrusionOk="0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77" name="Google Shape;77;p16"/>
            <p:cNvSpPr/>
            <p:nvPr/>
          </p:nvSpPr>
          <p:spPr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l" t="t" r="r" b="b"/>
              <a:pathLst>
                <a:path w="33" h="33" extrusionOk="0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6"/>
            <p:cNvSpPr/>
            <p:nvPr/>
          </p:nvSpPr>
          <p:spPr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6"/>
            <p:cNvSpPr/>
            <p:nvPr/>
          </p:nvSpPr>
          <p:spPr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l" t="t" r="r" b="b"/>
              <a:pathLst>
                <a:path w="84" h="168" extrusionOk="0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0" name="Google Shape;80;p16"/>
            <p:cNvSpPr/>
            <p:nvPr/>
          </p:nvSpPr>
          <p:spPr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6"/>
            <p:cNvSpPr/>
            <p:nvPr/>
          </p:nvSpPr>
          <p:spPr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l" t="t" r="r" b="b"/>
              <a:pathLst>
                <a:path w="84" h="170" extrusionOk="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2" name="Google Shape;82;p16"/>
            <p:cNvSpPr/>
            <p:nvPr/>
          </p:nvSpPr>
          <p:spPr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6"/>
            <p:cNvSpPr/>
            <p:nvPr/>
          </p:nvSpPr>
          <p:spPr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l" t="t" r="r" b="b"/>
              <a:pathLst>
                <a:path w="195" h="982" extrusionOk="0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4" name="Google Shape;84;p16"/>
            <p:cNvSpPr/>
            <p:nvPr/>
          </p:nvSpPr>
          <p:spPr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6"/>
            <p:cNvSpPr/>
            <p:nvPr/>
          </p:nvSpPr>
          <p:spPr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l" t="t" r="r" b="b"/>
              <a:pathLst>
                <a:path w="192" h="1120" extrusionOk="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86" name="Google Shape;86;p16"/>
            <p:cNvSpPr/>
            <p:nvPr/>
          </p:nvSpPr>
          <p:spPr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6"/>
            <p:cNvSpPr/>
            <p:nvPr/>
          </p:nvSpPr>
          <p:spPr>
            <a:xfrm>
              <a:off x="642938" y="6610350"/>
              <a:ext cx="23813" cy="242888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6"/>
            <p:cNvSpPr/>
            <p:nvPr/>
          </p:nvSpPr>
          <p:spPr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l" t="t" r="r" b="b"/>
              <a:pathLst>
                <a:path w="120" h="291" extrusionOk="0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0" name="Google Shape;90;p16"/>
            <p:cNvSpPr/>
            <p:nvPr/>
          </p:nvSpPr>
          <p:spPr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l" t="t" r="r" b="b"/>
              <a:pathLst>
                <a:path w="135" h="476" extrusionOk="0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1" name="Google Shape;91;p16"/>
            <p:cNvSpPr/>
            <p:nvPr/>
          </p:nvSpPr>
          <p:spPr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l" t="t" r="r" b="b"/>
              <a:pathLst>
                <a:path w="35" h="34" extrusionOk="0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6"/>
            <p:cNvSpPr/>
            <p:nvPr/>
          </p:nvSpPr>
          <p:spPr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l" t="t" r="r" b="b"/>
              <a:pathLst>
                <a:path w="402" h="2536" extrusionOk="0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3" name="Google Shape;93;p16"/>
            <p:cNvSpPr/>
            <p:nvPr/>
          </p:nvSpPr>
          <p:spPr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l" t="t" r="r" b="b"/>
              <a:pathLst>
                <a:path w="90" h="300" extrusionOk="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4" name="Google Shape;94;p16"/>
            <p:cNvSpPr/>
            <p:nvPr/>
          </p:nvSpPr>
          <p:spPr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l" t="t" r="r" b="b"/>
              <a:pathLst>
                <a:path w="90" h="299" extrusionOk="0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6" name="Google Shape;96;p16"/>
            <p:cNvSpPr/>
            <p:nvPr/>
          </p:nvSpPr>
          <p:spPr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l" t="t" r="r" b="b"/>
              <a:pathLst>
                <a:path w="72" h="285" extrusionOk="0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98" name="Google Shape;98;p16"/>
            <p:cNvSpPr/>
            <p:nvPr/>
          </p:nvSpPr>
          <p:spPr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l" t="t" r="r" b="b"/>
              <a:pathLst>
                <a:path w="23" h="23" extrusionOk="0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1228725" y="4662488"/>
              <a:ext cx="23813" cy="2181225"/>
            </a:xfrm>
            <a:prstGeom prst="rect">
              <a:avLst/>
            </a:pr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l" t="t" r="r" b="b"/>
              <a:pathLst>
                <a:path w="234" h="1135" extrusionOk="0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1" name="Google Shape;101;p16"/>
            <p:cNvSpPr/>
            <p:nvPr/>
          </p:nvSpPr>
          <p:spPr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l" t="t" r="r" b="b"/>
              <a:pathLst>
                <a:path w="219" h="1802" extrusionOk="0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3" name="Google Shape;103;p16"/>
            <p:cNvSpPr/>
            <p:nvPr/>
          </p:nvSpPr>
          <p:spPr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l" t="t" r="r" b="b"/>
              <a:pathLst>
                <a:path w="234" h="898" extrusionOk="0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6" name="Google Shape;106;p16"/>
            <p:cNvSpPr/>
            <p:nvPr/>
          </p:nvSpPr>
          <p:spPr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l" t="t" r="r" b="b"/>
              <a:pathLst>
                <a:path w="96" h="575" extrusionOk="0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07" name="Google Shape;107;p16"/>
            <p:cNvSpPr/>
            <p:nvPr/>
          </p:nvSpPr>
          <p:spPr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l" t="t" r="r" b="b"/>
              <a:pathLst>
                <a:path w="40" h="40" extrusionOk="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l" t="t" r="r" b="b"/>
              <a:pathLst>
                <a:path w="264" h="332" extrusionOk="0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0" name="Google Shape;110;p16"/>
            <p:cNvSpPr/>
            <p:nvPr/>
          </p:nvSpPr>
          <p:spPr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l" t="t" r="r" b="b"/>
              <a:pathLst>
                <a:path w="33" h="31" extrusionOk="0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l" t="t" r="r" b="b"/>
              <a:pathLst>
                <a:path w="147" h="3215" extrusionOk="0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</p:sp>
        <p:sp>
          <p:nvSpPr>
            <p:cNvPr id="112" name="Google Shape;112;p16"/>
            <p:cNvSpPr/>
            <p:nvPr/>
          </p:nvSpPr>
          <p:spPr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rgbClr val="2347FF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6"/>
          <p:cNvSpPr txBox="1"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500"/>
              <a:buNone/>
              <a:defRPr sz="2000" cap="none">
                <a:solidFill>
                  <a:schemeClr val="lt2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dt" idx="10"/>
          </p:nvPr>
        </p:nvSpPr>
        <p:spPr>
          <a:xfrm>
            <a:off x="7077511" y="541020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1876424" y="5410201"/>
            <a:ext cx="512488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9896911" y="5410199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全景圖片 (含輔助字幕)">
  <p:cSld name="全景圖片 (含輔助字幕)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5"/>
          <p:cNvSpPr>
            <a:spLocks noGrp="1"/>
          </p:cNvSpPr>
          <p:nvPr>
            <p:ph type="pic" idx="2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noFill/>
          <a:ln w="19050" cap="sq" cmpd="sng">
            <a:solidFill>
              <a:srgbClr val="66C0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72" name="Google Shape;172;p25"/>
          <p:cNvSpPr txBox="1">
            <a:spLocks noGrp="1"/>
          </p:cNvSpPr>
          <p:nvPr>
            <p:ph type="body" idx="1"/>
          </p:nvPr>
        </p:nvSpPr>
        <p:spPr>
          <a:xfrm>
            <a:off x="1141364" y="5124020"/>
            <a:ext cx="991085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3" name="Google Shape;173;p2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輔助字幕">
  <p:cSld name="標題與輔助字幕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1"/>
          </p:nvPr>
        </p:nvSpPr>
        <p:spPr>
          <a:xfrm>
            <a:off x="1141410" y="4419599"/>
            <a:ext cx="9904459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輔助字幕)">
  <p:cSld name="引述 (含輔助字幕)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7"/>
          <p:cNvSpPr txBox="1"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body" idx="1"/>
          </p:nvPr>
        </p:nvSpPr>
        <p:spPr>
          <a:xfrm>
            <a:off x="1720644" y="3365557"/>
            <a:ext cx="875229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body" idx="2"/>
          </p:nvPr>
        </p:nvSpPr>
        <p:spPr>
          <a:xfrm>
            <a:off x="1141411" y="4309919"/>
            <a:ext cx="9906002" cy="14894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9" name="Google Shape;189;p27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90" name="Google Shape;190;p27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Twentieth Century"/>
              <a:buNone/>
            </a:pPr>
            <a:r>
              <a:rPr lang="en-US" sz="8000" b="0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8"/>
          <p:cNvSpPr txBox="1"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8"/>
          <p:cNvSpPr txBox="1">
            <a:spLocks noGrp="1"/>
          </p:cNvSpPr>
          <p:nvPr>
            <p:ph type="body" idx="1"/>
          </p:nvPr>
        </p:nvSpPr>
        <p:spPr>
          <a:xfrm>
            <a:off x="1141364" y="4657655"/>
            <a:ext cx="9904505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94" name="Google Shape;194;p2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欄">
  <p:cSld name="3 欄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9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9"/>
          <p:cNvSpPr txBox="1"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0" name="Google Shape;200;p29"/>
          <p:cNvSpPr txBox="1">
            <a:spLocks noGrp="1"/>
          </p:cNvSpPr>
          <p:nvPr>
            <p:ph type="body" idx="2"/>
          </p:nvPr>
        </p:nvSpPr>
        <p:spPr>
          <a:xfrm>
            <a:off x="1127918" y="3360263"/>
            <a:ext cx="3208735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1" name="Google Shape;201;p29"/>
          <p:cNvSpPr txBox="1">
            <a:spLocks noGrp="1"/>
          </p:cNvSpPr>
          <p:nvPr>
            <p:ph type="body" idx="3"/>
          </p:nvPr>
        </p:nvSpPr>
        <p:spPr>
          <a:xfrm>
            <a:off x="4514766" y="2677635"/>
            <a:ext cx="318438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4"/>
          </p:nvPr>
        </p:nvSpPr>
        <p:spPr>
          <a:xfrm>
            <a:off x="4504213" y="3363435"/>
            <a:ext cx="3195830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5"/>
          </p:nvPr>
        </p:nvSpPr>
        <p:spPr>
          <a:xfrm>
            <a:off x="7852442" y="2674463"/>
            <a:ext cx="319496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body" idx="6"/>
          </p:nvPr>
        </p:nvSpPr>
        <p:spPr>
          <a:xfrm>
            <a:off x="7852442" y="3360263"/>
            <a:ext cx="3194968" cy="2430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2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圖片欄">
  <p:cSld name="3 圖片欄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1" name="Google Shape;211;p30"/>
          <p:cNvSpPr>
            <a:spLocks noGrp="1"/>
          </p:cNvSpPr>
          <p:nvPr>
            <p:ph type="pic" idx="2"/>
          </p:nvPr>
        </p:nvSpPr>
        <p:spPr>
          <a:xfrm>
            <a:off x="1141413" y="2666998"/>
            <a:ext cx="31952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66C0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2" name="Google Shape;212;p30"/>
          <p:cNvSpPr txBox="1">
            <a:spLocks noGrp="1"/>
          </p:cNvSpPr>
          <p:nvPr>
            <p:ph type="body" idx="3"/>
          </p:nvPr>
        </p:nvSpPr>
        <p:spPr>
          <a:xfrm>
            <a:off x="1141413" y="4980858"/>
            <a:ext cx="3195240" cy="8178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4"/>
          </p:nvPr>
        </p:nvSpPr>
        <p:spPr>
          <a:xfrm>
            <a:off x="4489053" y="4404596"/>
            <a:ext cx="320040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4" name="Google Shape;214;p30"/>
          <p:cNvSpPr>
            <a:spLocks noGrp="1"/>
          </p:cNvSpPr>
          <p:nvPr>
            <p:ph type="pic" idx="5"/>
          </p:nvPr>
        </p:nvSpPr>
        <p:spPr>
          <a:xfrm>
            <a:off x="4489053" y="2666998"/>
            <a:ext cx="3198940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66C0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5" name="Google Shape;215;p30"/>
          <p:cNvSpPr txBox="1">
            <a:spLocks noGrp="1"/>
          </p:cNvSpPr>
          <p:nvPr>
            <p:ph type="body" idx="6"/>
          </p:nvPr>
        </p:nvSpPr>
        <p:spPr>
          <a:xfrm>
            <a:off x="4487593" y="4980857"/>
            <a:ext cx="3200400" cy="810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6" name="Google Shape;216;p30"/>
          <p:cNvSpPr txBox="1">
            <a:spLocks noGrp="1"/>
          </p:cNvSpPr>
          <p:nvPr>
            <p:ph type="body" idx="7"/>
          </p:nvPr>
        </p:nvSpPr>
        <p:spPr>
          <a:xfrm>
            <a:off x="7852567" y="4404595"/>
            <a:ext cx="31907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217" name="Google Shape;217;p30"/>
          <p:cNvSpPr>
            <a:spLocks noGrp="1"/>
          </p:cNvSpPr>
          <p:nvPr>
            <p:ph type="pic" idx="8"/>
          </p:nvPr>
        </p:nvSpPr>
        <p:spPr>
          <a:xfrm>
            <a:off x="7852442" y="2666998"/>
            <a:ext cx="3194969" cy="1524000"/>
          </a:xfrm>
          <a:prstGeom prst="round2DiagRect">
            <a:avLst>
              <a:gd name="adj1" fmla="val 16667"/>
              <a:gd name="adj2" fmla="val 0"/>
            </a:avLst>
          </a:prstGeom>
          <a:noFill/>
          <a:ln w="19050" cap="sq" cmpd="sng">
            <a:solidFill>
              <a:srgbClr val="66C0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218" name="Google Shape;218;p30"/>
          <p:cNvSpPr txBox="1">
            <a:spLocks noGrp="1"/>
          </p:cNvSpPr>
          <p:nvPr>
            <p:ph type="body" idx="9"/>
          </p:nvPr>
        </p:nvSpPr>
        <p:spPr>
          <a:xfrm>
            <a:off x="7852442" y="4980854"/>
            <a:ext cx="3194968" cy="810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25"/>
              <a:buNone/>
              <a:defRPr sz="900"/>
            </a:lvl9pPr>
          </a:lstStyle>
          <a:p>
            <a:endParaRPr/>
          </a:p>
        </p:txBody>
      </p:sp>
      <p:sp>
        <p:nvSpPr>
          <p:cNvPr id="219" name="Google Shape;219;p3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1"/>
          <p:cNvSpPr txBox="1">
            <a:spLocks noGrp="1"/>
          </p:cNvSpPr>
          <p:nvPr>
            <p:ph type="body" idx="1"/>
          </p:nvPr>
        </p:nvSpPr>
        <p:spPr>
          <a:xfrm rot="5400000">
            <a:off x="4323555" y="-932655"/>
            <a:ext cx="3541714" cy="9905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title"/>
          </p:nvPr>
        </p:nvSpPr>
        <p:spPr>
          <a:xfrm rot="5400000">
            <a:off x="7454105" y="2197894"/>
            <a:ext cx="5181601" cy="2005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2"/>
          <p:cNvSpPr txBox="1">
            <a:spLocks noGrp="1"/>
          </p:cNvSpPr>
          <p:nvPr>
            <p:ph type="body" idx="1"/>
          </p:nvPr>
        </p:nvSpPr>
        <p:spPr>
          <a:xfrm rot="5400000">
            <a:off x="2424904" y="-673895"/>
            <a:ext cx="5181601" cy="7748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3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3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3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487838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body" idx="2"/>
          </p:nvPr>
        </p:nvSpPr>
        <p:spPr>
          <a:xfrm>
            <a:off x="6172200" y="2249486"/>
            <a:ext cx="48752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0"/>
          <p:cNvSpPr txBox="1"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2"/>
          </p:nvPr>
        </p:nvSpPr>
        <p:spPr>
          <a:xfrm>
            <a:off x="1141410" y="3073397"/>
            <a:ext cx="4878391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3"/>
          </p:nvPr>
        </p:nvSpPr>
        <p:spPr>
          <a:xfrm>
            <a:off x="6400808" y="2249485"/>
            <a:ext cx="464660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400" b="0" cap="none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 b="1"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4"/>
          </p:nvPr>
        </p:nvSpPr>
        <p:spPr>
          <a:xfrm>
            <a:off x="6172200" y="3073397"/>
            <a:ext cx="4875210" cy="271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body" idx="1"/>
          </p:nvPr>
        </p:nvSpPr>
        <p:spPr>
          <a:xfrm>
            <a:off x="5156200" y="592666"/>
            <a:ext cx="5891209" cy="5198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2"/>
          </p:nvPr>
        </p:nvSpPr>
        <p:spPr>
          <a:xfrm>
            <a:off x="1146705" y="2249486"/>
            <a:ext cx="3856037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59" name="Google Shape;159;p23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4"/>
          <p:cNvSpPr>
            <a:spLocks noGrp="1"/>
          </p:cNvSpPr>
          <p:nvPr>
            <p:ph type="pic" idx="2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noFill/>
          <a:ln w="19050" cap="sq" cmpd="sng">
            <a:solidFill>
              <a:srgbClr val="66C0FF">
                <a:alpha val="60000"/>
              </a:srgbClr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88900" dist="38100" dir="5400000" algn="t" rotWithShape="0">
              <a:srgbClr val="000000">
                <a:alpha val="40000"/>
              </a:srgbClr>
            </a:outerShdw>
          </a:effectLst>
        </p:spPr>
      </p:sp>
      <p:sp>
        <p:nvSpPr>
          <p:cNvPr id="165" name="Google Shape;165;p24"/>
          <p:cNvSpPr txBox="1">
            <a:spLocks noGrp="1"/>
          </p:cNvSpPr>
          <p:nvPr>
            <p:ph type="body" idx="1"/>
          </p:nvPr>
        </p:nvSpPr>
        <p:spPr>
          <a:xfrm>
            <a:off x="1141410" y="2249486"/>
            <a:ext cx="5934511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50"/>
              <a:buNone/>
              <a:defRPr sz="1000"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5" descr="\\DROBO-FS\QuickDrops\JB\PPTX NG\Droplets\LightingOverlay.png"/>
          <p:cNvPicPr preferRelativeResize="0"/>
          <p:nvPr/>
        </p:nvPicPr>
        <p:blipFill rotWithShape="1">
          <a:blip r:embed="rId20">
            <a:alphaModFix amt="30000"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5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12" name="Google Shape;12;p15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</p:grpSpPr>
          <p:sp>
            <p:nvSpPr>
              <p:cNvPr id="13" name="Google Shape;13;p15"/>
              <p:cNvSpPr/>
              <p:nvPr/>
            </p:nvSpPr>
            <p:spPr>
              <a:xfrm>
                <a:off x="114300" y="4763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5"/>
              <p:cNvSpPr/>
              <p:nvPr/>
            </p:nvSpPr>
            <p:spPr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5"/>
              <p:cNvSpPr/>
              <p:nvPr/>
            </p:nvSpPr>
            <p:spPr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5"/>
              <p:cNvSpPr/>
              <p:nvPr/>
            </p:nvSpPr>
            <p:spPr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41" extrusionOk="0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7" name="Google Shape;17;p15"/>
              <p:cNvSpPr/>
              <p:nvPr/>
            </p:nvSpPr>
            <p:spPr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15"/>
              <p:cNvSpPr/>
              <p:nvPr/>
            </p:nvSpPr>
            <p:spPr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l" t="t" r="r" b="b"/>
                <a:pathLst>
                  <a:path w="233" h="901" extrusionOk="0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19" name="Google Shape;19;p15"/>
              <p:cNvSpPr/>
              <p:nvPr/>
            </p:nvSpPr>
            <p:spPr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0" name="Google Shape;20;p15"/>
              <p:cNvSpPr/>
              <p:nvPr/>
            </p:nvSpPr>
            <p:spPr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15"/>
              <p:cNvSpPr/>
              <p:nvPr/>
            </p:nvSpPr>
            <p:spPr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15"/>
              <p:cNvSpPr/>
              <p:nvPr/>
            </p:nvSpPr>
            <p:spPr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l" t="t" r="r" b="b"/>
                <a:pathLst>
                  <a:path w="266" h="332" extrusionOk="0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3" name="Google Shape;23;p15"/>
              <p:cNvSpPr/>
              <p:nvPr/>
            </p:nvSpPr>
            <p:spPr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4" h="31" extrusionOk="0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Google Shape;24;p15"/>
              <p:cNvCxnSpPr/>
              <p:nvPr/>
            </p:nvCxnSpPr>
            <p:spPr>
              <a:xfrm>
                <a:off x="-4763" y="9525"/>
                <a:ext cx="0" cy="0"/>
              </a:xfrm>
              <a:prstGeom prst="straightConnector1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 w="9525" cap="flat" cmpd="sng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sp>
            <p:nvSpPr>
              <p:cNvPr id="25" name="Google Shape;25;p15"/>
              <p:cNvSpPr/>
              <p:nvPr/>
            </p:nvSpPr>
            <p:spPr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l" t="t" r="r" b="b"/>
                <a:pathLst>
                  <a:path w="78" h="80" extrusionOk="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6" name="Google Shape;26;p15"/>
              <p:cNvSpPr/>
              <p:nvPr/>
            </p:nvSpPr>
            <p:spPr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l" t="t" r="r" b="b"/>
                <a:pathLst>
                  <a:path w="93" h="303" extrusionOk="0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7" name="Google Shape;27;p15"/>
              <p:cNvSpPr/>
              <p:nvPr/>
            </p:nvSpPr>
            <p:spPr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l" t="t" r="r" b="b"/>
                <a:pathLst>
                  <a:path w="90" h="300" extrusionOk="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28" name="Google Shape;28;p15"/>
              <p:cNvSpPr/>
              <p:nvPr/>
            </p:nvSpPr>
            <p:spPr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24" h="23" extrusionOk="0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15"/>
              <p:cNvSpPr/>
              <p:nvPr/>
            </p:nvSpPr>
            <p:spPr>
              <a:xfrm>
                <a:off x="133350" y="4662488"/>
                <a:ext cx="23813" cy="2181225"/>
              </a:xfrm>
              <a:prstGeom prst="rect">
                <a:avLst/>
              </a:pr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15"/>
              <p:cNvSpPr/>
              <p:nvPr/>
            </p:nvSpPr>
            <p:spPr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233" h="1135" extrusionOk="0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1" name="Google Shape;31;p15"/>
              <p:cNvSpPr/>
              <p:nvPr/>
            </p:nvSpPr>
            <p:spPr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15"/>
              <p:cNvSpPr/>
              <p:nvPr/>
            </p:nvSpPr>
            <p:spPr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l" t="t" r="r" b="b"/>
                <a:pathLst>
                  <a:path w="54" h="766" extrusionOk="0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3" name="Google Shape;33;p15"/>
              <p:cNvSpPr/>
              <p:nvPr/>
            </p:nvSpPr>
            <p:spPr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15"/>
              <p:cNvSpPr/>
              <p:nvPr/>
            </p:nvSpPr>
            <p:spPr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l" t="t" r="r" b="b"/>
                <a:pathLst>
                  <a:path w="236" h="898" extrusionOk="0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5" name="Google Shape;35;p15"/>
              <p:cNvSpPr/>
              <p:nvPr/>
            </p:nvSpPr>
            <p:spPr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l" t="t" r="r" b="b"/>
                <a:pathLst>
                  <a:path w="96" h="575" extrusionOk="0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6" name="Google Shape;36;p15"/>
              <p:cNvSpPr/>
              <p:nvPr/>
            </p:nvSpPr>
            <p:spPr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15"/>
              <p:cNvSpPr/>
              <p:nvPr/>
            </p:nvSpPr>
            <p:spPr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15"/>
              <p:cNvSpPr/>
              <p:nvPr/>
            </p:nvSpPr>
            <p:spPr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6" extrusionOk="0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39" name="Google Shape;39;p15"/>
              <p:cNvSpPr/>
              <p:nvPr/>
            </p:nvSpPr>
            <p:spPr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33" h="31" extrusionOk="0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rgbClr val="2347FF"/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" name="Google Shape;40;p15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</p:grpSpPr>
          <p:sp>
            <p:nvSpPr>
              <p:cNvPr id="41" name="Google Shape;41;p15"/>
              <p:cNvSpPr/>
              <p:nvPr/>
            </p:nvSpPr>
            <p:spPr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l" t="t" r="r" b="b"/>
                <a:pathLst>
                  <a:path w="263" h="323" extrusionOk="0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2" name="Google Shape;42;p15"/>
              <p:cNvSpPr/>
              <p:nvPr/>
            </p:nvSpPr>
            <p:spPr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33" h="32" extrusionOk="0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15"/>
              <p:cNvSpPr/>
              <p:nvPr/>
            </p:nvSpPr>
            <p:spPr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15"/>
              <p:cNvSpPr/>
              <p:nvPr/>
            </p:nvSpPr>
            <p:spPr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l" t="t" r="r" b="b"/>
                <a:pathLst>
                  <a:path w="188" h="727" extrusionOk="0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5" name="Google Shape;45;p15"/>
              <p:cNvSpPr/>
              <p:nvPr/>
            </p:nvSpPr>
            <p:spPr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l" t="t" r="r" b="b"/>
                <a:pathLst>
                  <a:path w="33" h="33" extrusionOk="0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15"/>
              <p:cNvSpPr/>
              <p:nvPr/>
            </p:nvSpPr>
            <p:spPr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l" t="t" r="r" b="b"/>
                <a:pathLst>
                  <a:path w="192" h="973" extrusionOk="0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7" name="Google Shape;47;p15"/>
              <p:cNvSpPr/>
              <p:nvPr/>
            </p:nvSpPr>
            <p:spPr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15"/>
              <p:cNvSpPr/>
              <p:nvPr/>
            </p:nvSpPr>
            <p:spPr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135" extrusionOk="0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</p:sp>
          <p:sp>
            <p:nvSpPr>
              <p:cNvPr id="49" name="Google Shape;49;p15"/>
              <p:cNvSpPr/>
              <p:nvPr/>
            </p:nvSpPr>
            <p:spPr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l" t="t" r="r" b="b"/>
                <a:pathLst>
                  <a:path w="40" h="40" extrusionOk="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15"/>
              <p:cNvSpPr/>
              <p:nvPr/>
            </p:nvSpPr>
            <p:spPr>
              <a:xfrm>
                <a:off x="11939587" y="6596063"/>
                <a:ext cx="23813" cy="252413"/>
              </a:xfrm>
              <a:prstGeom prst="rect">
                <a:avLst/>
              </a:prstGeom>
              <a:gradFill>
                <a:gsLst>
                  <a:gs pos="0">
                    <a:srgbClr val="0096FF">
                      <a:alpha val="80000"/>
                    </a:srgbClr>
                  </a:gs>
                  <a:gs pos="100000">
                    <a:srgbClr val="2347FF">
                      <a:alpha val="60000"/>
                    </a:srgbClr>
                  </a:gs>
                </a:gsLst>
                <a:lin ang="54000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15"/>
          <p:cNvSpPr txBox="1"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873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7147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3972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75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dt" idx="10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ftr" idx="11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sldNum" idx="12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"/>
          <p:cNvSpPr txBox="1">
            <a:spLocks noGrp="1"/>
          </p:cNvSpPr>
          <p:nvPr>
            <p:ph type="ctrTitle"/>
          </p:nvPr>
        </p:nvSpPr>
        <p:spPr>
          <a:xfrm>
            <a:off x="2078305" y="1323951"/>
            <a:ext cx="9565006" cy="27441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wentieth Century"/>
              <a:buNone/>
            </a:pPr>
            <a:r>
              <a:rPr lang="en-US" sz="6000" dirty="0"/>
              <a:t>LA </a:t>
            </a:r>
            <a:r>
              <a:rPr lang="en-US" sz="6000" dirty="0">
                <a:solidFill>
                  <a:schemeClr val="dk2"/>
                </a:solidFill>
              </a:rPr>
              <a:t>REALIDAD</a:t>
            </a:r>
            <a:r>
              <a:rPr lang="en-US" sz="6000" dirty="0"/>
              <a:t> Y </a:t>
            </a:r>
            <a:r>
              <a:rPr lang="en-US" sz="6000" dirty="0">
                <a:solidFill>
                  <a:srgbClr val="C8F9FC"/>
                </a:solidFill>
              </a:rPr>
              <a:t>LA FANTASÍA </a:t>
            </a:r>
            <a:r>
              <a:rPr lang="en-US" sz="6000" dirty="0"/>
              <a:t>EN </a:t>
            </a:r>
            <a:r>
              <a:rPr lang="en-US" sz="6000" i="1" dirty="0">
                <a:solidFill>
                  <a:srgbClr val="0C0C0C"/>
                </a:solidFill>
              </a:rPr>
              <a:t>OJOS DE PERRO AZUL </a:t>
            </a:r>
            <a:endParaRPr i="1" dirty="0"/>
          </a:p>
        </p:txBody>
      </p:sp>
      <p:sp>
        <p:nvSpPr>
          <p:cNvPr id="239" name="Google Shape;239;p1"/>
          <p:cNvSpPr txBox="1">
            <a:spLocks noGrp="1"/>
          </p:cNvSpPr>
          <p:nvPr>
            <p:ph type="subTitle" idx="1"/>
          </p:nvPr>
        </p:nvSpPr>
        <p:spPr>
          <a:xfrm>
            <a:off x="5296518" y="5383336"/>
            <a:ext cx="6566931" cy="115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25000"/>
              <a:buNone/>
            </a:pPr>
            <a:r>
              <a:rPr lang="en-US" sz="2400" b="1" dirty="0">
                <a:solidFill>
                  <a:srgbClr val="FFFF00"/>
                </a:solidFill>
              </a:rPr>
              <a:t>CATALINA “KATE” CHANG, DPTO. DE ANTROPOLOGÍA (NTU)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B5D2"/>
              </a:buClr>
              <a:buSzPct val="125000"/>
              <a:buNone/>
            </a:pPr>
            <a:r>
              <a:rPr lang="en-US" sz="2400" b="1" dirty="0" err="1">
                <a:solidFill>
                  <a:srgbClr val="FFB5D2"/>
                </a:solidFill>
                <a:latin typeface="Arial"/>
                <a:ea typeface="Arial"/>
                <a:cs typeface="Arial"/>
                <a:sym typeface="Arial"/>
              </a:rPr>
              <a:t>臺大人類學系</a:t>
            </a:r>
            <a:r>
              <a:rPr lang="en-US" sz="2400" b="1" dirty="0">
                <a:solidFill>
                  <a:srgbClr val="FFB5D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B5D2"/>
                </a:solidFill>
                <a:latin typeface="Arial"/>
                <a:ea typeface="Arial"/>
                <a:cs typeface="Arial"/>
                <a:sym typeface="Arial"/>
              </a:rPr>
              <a:t>張逸台</a:t>
            </a:r>
            <a:r>
              <a:rPr lang="en-US" sz="2400" b="1" dirty="0">
                <a:solidFill>
                  <a:srgbClr val="FFB5D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1" dirty="0">
              <a:solidFill>
                <a:srgbClr val="FFB5D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0"/>
          <p:cNvSpPr txBox="1">
            <a:spLocks noGrp="1"/>
          </p:cNvSpPr>
          <p:nvPr>
            <p:ph type="body" idx="1"/>
          </p:nvPr>
        </p:nvSpPr>
        <p:spPr>
          <a:xfrm>
            <a:off x="74950" y="660191"/>
            <a:ext cx="12117050" cy="5537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175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4000" b="1" dirty="0">
                <a:solidFill>
                  <a:schemeClr val="dk1"/>
                </a:solidFill>
              </a:rPr>
              <a:t>Mira </a:t>
            </a:r>
            <a:r>
              <a:rPr lang="en-US" sz="4000" b="1" dirty="0">
                <a:solidFill>
                  <a:srgbClr val="00126D"/>
                </a:solidFill>
              </a:rPr>
              <a:t>(</a:t>
            </a:r>
            <a:r>
              <a:rPr lang="en-US" sz="4000" b="1" dirty="0" err="1"/>
              <a:t>Narrador</a:t>
            </a:r>
            <a:r>
              <a:rPr lang="en-US" sz="4000" b="1" dirty="0" err="1">
                <a:solidFill>
                  <a:srgbClr val="00126D"/>
                </a:solidFill>
              </a:rPr>
              <a:t>-</a:t>
            </a:r>
            <a:r>
              <a:rPr lang="en-US" sz="4000" b="1" dirty="0" err="1">
                <a:solidFill>
                  <a:schemeClr val="dk1"/>
                </a:solidFill>
              </a:rPr>
              <a:t>Mujer</a:t>
            </a:r>
            <a:r>
              <a:rPr lang="en-US" sz="4000" b="1" dirty="0">
                <a:solidFill>
                  <a:srgbClr val="00126D"/>
                </a:solidFill>
              </a:rPr>
              <a:t>) </a:t>
            </a:r>
            <a:r>
              <a:rPr lang="en-US" sz="4000" b="1" dirty="0">
                <a:solidFill>
                  <a:schemeClr val="dk1"/>
                </a:solidFill>
              </a:rPr>
              <a:t>vs. </a:t>
            </a:r>
            <a:r>
              <a:rPr lang="en-US" sz="4000" b="1" dirty="0" err="1">
                <a:solidFill>
                  <a:srgbClr val="FFFF00"/>
                </a:solidFill>
              </a:rPr>
              <a:t>Buscar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00126D"/>
                </a:solidFill>
              </a:rPr>
              <a:t>(</a:t>
            </a:r>
            <a:r>
              <a:rPr lang="en-US" sz="4000" b="1" dirty="0" err="1">
                <a:solidFill>
                  <a:schemeClr val="dk1"/>
                </a:solidFill>
              </a:rPr>
              <a:t>Mujer</a:t>
            </a:r>
            <a:r>
              <a:rPr lang="en-US" sz="4000" b="1" dirty="0" err="1">
                <a:solidFill>
                  <a:srgbClr val="00126D"/>
                </a:solidFill>
              </a:rPr>
              <a:t>-</a:t>
            </a:r>
            <a:r>
              <a:rPr lang="en-US" sz="4000" b="1" dirty="0" err="1"/>
              <a:t>Narrador</a:t>
            </a:r>
            <a:r>
              <a:rPr lang="en-US" sz="4000" b="1" dirty="0">
                <a:solidFill>
                  <a:srgbClr val="00126D"/>
                </a:solidFill>
              </a:rPr>
              <a:t>)</a:t>
            </a:r>
            <a:endParaRPr dirty="0"/>
          </a:p>
          <a:p>
            <a:pPr marL="2286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Char char="•"/>
            </a:pPr>
            <a:r>
              <a:rPr lang="en-US" sz="4000" b="1" dirty="0">
                <a:solidFill>
                  <a:schemeClr val="dk1"/>
                </a:solidFill>
              </a:rPr>
              <a:t>Ver vs. </a:t>
            </a:r>
            <a:r>
              <a:rPr lang="en-US" sz="4000" b="1" dirty="0" err="1">
                <a:solidFill>
                  <a:schemeClr val="dk1"/>
                </a:solidFill>
              </a:rPr>
              <a:t>Reconocer</a:t>
            </a:r>
            <a:r>
              <a:rPr lang="en-US" sz="4000" b="1" dirty="0">
                <a:solidFill>
                  <a:schemeClr val="dk1"/>
                </a:solidFill>
              </a:rPr>
              <a:t>: La </a:t>
            </a:r>
            <a:r>
              <a:rPr lang="en-US" sz="4000" b="1" dirty="0" err="1">
                <a:solidFill>
                  <a:schemeClr val="dk1"/>
                </a:solidFill>
              </a:rPr>
              <a:t>mirada</a:t>
            </a:r>
            <a:r>
              <a:rPr lang="en-US" sz="4000" b="1" dirty="0">
                <a:solidFill>
                  <a:schemeClr val="dk1"/>
                </a:solidFill>
              </a:rPr>
              <a:t> </a:t>
            </a:r>
            <a:r>
              <a:rPr lang="en-US" sz="4000" b="1" dirty="0" err="1">
                <a:solidFill>
                  <a:srgbClr val="FFFF00"/>
                </a:solidFill>
              </a:rPr>
              <a:t>correspondida</a:t>
            </a:r>
            <a:r>
              <a:rPr lang="en-US" sz="4000" b="1" dirty="0">
                <a:solidFill>
                  <a:srgbClr val="FFFF00"/>
                </a:solidFill>
                <a:highlight>
                  <a:srgbClr val="002EAC"/>
                </a:highlight>
              </a:rPr>
              <a:t> </a:t>
            </a:r>
            <a:endParaRPr dirty="0">
              <a:solidFill>
                <a:srgbClr val="FFFF00"/>
              </a:solidFill>
            </a:endParaRPr>
          </a:p>
          <a:p>
            <a:pPr marL="2286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Char char="•"/>
            </a:pPr>
            <a:r>
              <a:rPr lang="en-US" sz="4000" b="1" dirty="0"/>
              <a:t>La vista </a:t>
            </a:r>
            <a:r>
              <a:rPr lang="en-US" sz="4000" b="1" dirty="0" err="1"/>
              <a:t>como</a:t>
            </a:r>
            <a:r>
              <a:rPr lang="en-US" sz="4000" b="1" dirty="0"/>
              <a:t> </a:t>
            </a:r>
            <a:r>
              <a:rPr lang="en-US" sz="4000" b="1" dirty="0">
                <a:solidFill>
                  <a:srgbClr val="FFFF00"/>
                </a:solidFill>
              </a:rPr>
              <a:t>la </a:t>
            </a:r>
            <a:r>
              <a:rPr lang="en-US" sz="4000" b="1" dirty="0" err="1">
                <a:solidFill>
                  <a:srgbClr val="FFFF00"/>
                </a:solidFill>
              </a:rPr>
              <a:t>consciencia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r>
              <a:rPr lang="en-US" sz="4000" b="1" dirty="0" err="1"/>
              <a:t>en</a:t>
            </a:r>
            <a:r>
              <a:rPr lang="en-US" sz="4000" b="1" dirty="0"/>
              <a:t> el </a:t>
            </a:r>
            <a:r>
              <a:rPr lang="en-US" sz="4000" b="1" dirty="0" err="1"/>
              <a:t>mundo</a:t>
            </a:r>
            <a:r>
              <a:rPr lang="en-US" sz="4000" b="1" dirty="0"/>
              <a:t> de </a:t>
            </a:r>
            <a:r>
              <a:rPr lang="en-US" sz="4000" b="1" dirty="0" err="1"/>
              <a:t>sueños</a:t>
            </a:r>
            <a:r>
              <a:rPr lang="en-US" sz="4000" b="1" dirty="0"/>
              <a:t>: Un </a:t>
            </a:r>
            <a:r>
              <a:rPr lang="en-US" sz="4000" b="1" dirty="0" err="1"/>
              <a:t>lugar</a:t>
            </a:r>
            <a:r>
              <a:rPr lang="en-US" sz="4000" b="1" dirty="0"/>
              <a:t> de </a:t>
            </a:r>
            <a:r>
              <a:rPr lang="en-US" sz="4000" b="1" u="sng" dirty="0" err="1">
                <a:solidFill>
                  <a:srgbClr val="FFFF00"/>
                </a:solidFill>
              </a:rPr>
              <a:t>anhelo</a:t>
            </a:r>
            <a:r>
              <a:rPr lang="en-US" sz="4000" b="1" dirty="0">
                <a:solidFill>
                  <a:srgbClr val="FFFF00"/>
                </a:solidFill>
              </a:rPr>
              <a:t>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5000"/>
              <a:buNone/>
            </a:pPr>
            <a:r>
              <a:rPr lang="en-US" sz="4000" b="1" dirty="0"/>
              <a:t>	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- “Me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gustaría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tocarte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”,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volvía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decir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. Y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ella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dijo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: “Lo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echarías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todo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a </a:t>
            </a:r>
            <a:r>
              <a:rPr lang="en-US" sz="3600" b="1" i="1" dirty="0" err="1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perder</a:t>
            </a:r>
            <a:r>
              <a:rPr lang="en-US" sz="3600" b="1" i="1" dirty="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.”</a:t>
            </a:r>
            <a:endParaRPr sz="3600" b="1" i="1" dirty="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1"/>
          <p:cNvSpPr txBox="1">
            <a:spLocks noGrp="1"/>
          </p:cNvSpPr>
          <p:nvPr>
            <p:ph type="title"/>
          </p:nvPr>
        </p:nvSpPr>
        <p:spPr>
          <a:xfrm>
            <a:off x="886578" y="699932"/>
            <a:ext cx="99060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US" sz="4800" b="1"/>
              <a:t>2. LA REALIDAD /</a:t>
            </a:r>
            <a:endParaRPr/>
          </a:p>
        </p:txBody>
      </p:sp>
      <p:grpSp>
        <p:nvGrpSpPr>
          <p:cNvPr id="306" name="Google Shape;306;p11"/>
          <p:cNvGrpSpPr/>
          <p:nvPr/>
        </p:nvGrpSpPr>
        <p:grpSpPr>
          <a:xfrm>
            <a:off x="5060670" y="2953195"/>
            <a:ext cx="5207593" cy="1198948"/>
            <a:chOff x="3865487" y="1251338"/>
            <a:chExt cx="3942361" cy="1198948"/>
          </a:xfrm>
        </p:grpSpPr>
        <p:sp>
          <p:nvSpPr>
            <p:cNvPr id="307" name="Google Shape;307;p11"/>
            <p:cNvSpPr txBox="1"/>
            <p:nvPr/>
          </p:nvSpPr>
          <p:spPr>
            <a:xfrm>
              <a:off x="3865487" y="1251338"/>
              <a:ext cx="409086" cy="8309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>
                  <a:solidFill>
                    <a:srgbClr val="C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/</a:t>
              </a:r>
              <a:endParaRPr/>
            </a:p>
          </p:txBody>
        </p:sp>
        <p:sp>
          <p:nvSpPr>
            <p:cNvPr id="308" name="Google Shape;308;p11"/>
            <p:cNvSpPr txBox="1"/>
            <p:nvPr/>
          </p:nvSpPr>
          <p:spPr>
            <a:xfrm>
              <a:off x="4280987" y="1526956"/>
              <a:ext cx="3526861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i="1" dirty="0">
                  <a:solidFill>
                    <a:schemeClr val="dk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LA FANTASÍA</a:t>
              </a:r>
              <a:endParaRPr dirty="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2"/>
          <p:cNvSpPr txBox="1">
            <a:spLocks noGrp="1"/>
          </p:cNvSpPr>
          <p:nvPr>
            <p:ph type="title"/>
          </p:nvPr>
        </p:nvSpPr>
        <p:spPr>
          <a:xfrm>
            <a:off x="813389" y="649862"/>
            <a:ext cx="3420094" cy="1478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Twentieth Century"/>
              <a:buNone/>
            </a:pPr>
            <a:r>
              <a:rPr lang="en-US" sz="4000" b="1"/>
              <a:t>LA REALIDAD /</a:t>
            </a:r>
            <a:endParaRPr/>
          </a:p>
        </p:txBody>
      </p:sp>
      <p:sp>
        <p:nvSpPr>
          <p:cNvPr id="314" name="Google Shape;314;p12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Noto Sans Symbols"/>
              <a:buChar char="◆"/>
            </a:pP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US" sz="3600" b="1" dirty="0" err="1">
                <a:latin typeface="Century Gothic"/>
                <a:ea typeface="Century Gothic"/>
                <a:cs typeface="Century Gothic"/>
                <a:sym typeface="Century Gothic"/>
              </a:rPr>
              <a:t>narrador</a:t>
            </a: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dirty="0" err="1">
                <a:latin typeface="Century Gothic"/>
                <a:ea typeface="Century Gothic"/>
                <a:cs typeface="Century Gothic"/>
                <a:sym typeface="Century Gothic"/>
              </a:rPr>
              <a:t>sospechoso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3240"/>
              <a:buFont typeface="Noto Sans Symbols"/>
              <a:buChar char="◆"/>
            </a:pPr>
            <a:r>
              <a:rPr lang="en-US" sz="3600" b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</a:t>
            </a:r>
            <a:r>
              <a:rPr lang="en-US" sz="3600" b="1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Cuyo</a:t>
            </a:r>
            <a:r>
              <a:rPr lang="en-US" sz="3600" b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sueño</a:t>
            </a:r>
            <a:r>
              <a:rPr lang="en-US" sz="3600" b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</a:t>
            </a:r>
            <a:r>
              <a:rPr lang="en-US" sz="3600" b="1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él</a:t>
            </a:r>
            <a:r>
              <a:rPr lang="en-US" sz="3600" b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Noto Sans Symbols"/>
              <a:buChar char="◆"/>
            </a:pPr>
            <a:r>
              <a:rPr lang="en-US" sz="3600" b="1" strike="sngStrike" dirty="0">
                <a:latin typeface="Century Gothic"/>
                <a:ea typeface="Century Gothic"/>
                <a:cs typeface="Century Gothic"/>
                <a:sym typeface="Century Gothic"/>
              </a:rPr>
              <a:t>Ver es </a:t>
            </a:r>
            <a:r>
              <a:rPr lang="en-US" sz="3600" b="1" strike="sngStrike" dirty="0" err="1">
                <a:latin typeface="Century Gothic"/>
                <a:ea typeface="Century Gothic"/>
                <a:cs typeface="Century Gothic"/>
                <a:sym typeface="Century Gothic"/>
              </a:rPr>
              <a:t>creer</a:t>
            </a:r>
            <a:r>
              <a:rPr lang="en-US" sz="3600" b="1" dirty="0">
                <a:latin typeface="Century Gothic"/>
                <a:ea typeface="Century Gothic"/>
                <a:cs typeface="Century Gothic"/>
                <a:sym typeface="Century Gothic"/>
              </a:rPr>
              <a:t> – Ver es </a:t>
            </a:r>
            <a:r>
              <a:rPr lang="en-US" sz="3600" b="1" dirty="0" err="1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recordar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945"/>
              <a:buNone/>
            </a:pPr>
            <a:r>
              <a:rPr lang="en-US" sz="1050" b="1" dirty="0">
                <a:solidFill>
                  <a:srgbClr val="FFFF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914400" lvl="2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FFC1C6"/>
              </a:buClr>
              <a:buSzPts val="3420"/>
              <a:buNone/>
            </a:pPr>
            <a:r>
              <a:rPr lang="en-US" sz="3800" b="1" dirty="0">
                <a:solidFill>
                  <a:srgbClr val="FFC1C6"/>
                </a:solidFill>
                <a:highlight>
                  <a:srgbClr val="002EAC"/>
                </a:highlight>
                <a:latin typeface="Cambria"/>
                <a:ea typeface="Cambria"/>
                <a:cs typeface="Cambria"/>
                <a:sym typeface="Cambria"/>
              </a:rPr>
              <a:t>–La </a:t>
            </a:r>
            <a:r>
              <a:rPr lang="en-US" sz="3800" b="1" dirty="0" err="1">
                <a:solidFill>
                  <a:srgbClr val="FFC1C6"/>
                </a:solidFill>
                <a:highlight>
                  <a:srgbClr val="002EAC"/>
                </a:highlight>
                <a:latin typeface="Cambria"/>
                <a:ea typeface="Cambria"/>
                <a:cs typeface="Cambria"/>
                <a:sym typeface="Cambria"/>
              </a:rPr>
              <a:t>vida</a:t>
            </a:r>
            <a:r>
              <a:rPr lang="en-US" sz="3800" b="1" dirty="0">
                <a:solidFill>
                  <a:srgbClr val="FFC1C6"/>
                </a:solidFill>
                <a:highlight>
                  <a:srgbClr val="002EAC"/>
                </a:highlight>
                <a:latin typeface="Cambria"/>
                <a:ea typeface="Cambria"/>
                <a:cs typeface="Cambria"/>
                <a:sym typeface="Cambria"/>
              </a:rPr>
              <a:t> real: Una </a:t>
            </a:r>
            <a:r>
              <a:rPr lang="en-US" sz="3800" b="1" i="1" dirty="0" err="1">
                <a:solidFill>
                  <a:srgbClr val="7ED03D"/>
                </a:solidFill>
                <a:highlight>
                  <a:srgbClr val="002EAC"/>
                </a:highlight>
                <a:latin typeface="Cambria"/>
                <a:ea typeface="Cambria"/>
                <a:cs typeface="Cambria"/>
                <a:sym typeface="Cambria"/>
              </a:rPr>
              <a:t>fantasía</a:t>
            </a:r>
            <a:r>
              <a:rPr lang="en-US" sz="3800" b="1" i="1" dirty="0">
                <a:solidFill>
                  <a:srgbClr val="92D050"/>
                </a:solidFill>
                <a:highlight>
                  <a:srgbClr val="002EAC"/>
                </a:highlight>
                <a:latin typeface="Cambria"/>
                <a:ea typeface="Cambria"/>
                <a:cs typeface="Cambria"/>
                <a:sym typeface="Cambria"/>
              </a:rPr>
              <a:t> </a:t>
            </a:r>
            <a:endParaRPr dirty="0"/>
          </a:p>
        </p:txBody>
      </p:sp>
      <p:grpSp>
        <p:nvGrpSpPr>
          <p:cNvPr id="315" name="Google Shape;315;p12"/>
          <p:cNvGrpSpPr/>
          <p:nvPr/>
        </p:nvGrpSpPr>
        <p:grpSpPr>
          <a:xfrm>
            <a:off x="3694926" y="1199797"/>
            <a:ext cx="4182784" cy="1049690"/>
            <a:chOff x="3865487" y="1251338"/>
            <a:chExt cx="4182784" cy="1049690"/>
          </a:xfrm>
        </p:grpSpPr>
        <p:sp>
          <p:nvSpPr>
            <p:cNvPr id="316" name="Google Shape;316;p12"/>
            <p:cNvSpPr txBox="1"/>
            <p:nvPr/>
          </p:nvSpPr>
          <p:spPr>
            <a:xfrm>
              <a:off x="3865487" y="1251338"/>
              <a:ext cx="372218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000" b="1">
                  <a:solidFill>
                    <a:srgbClr val="C00000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/</a:t>
              </a:r>
              <a:endParaRPr/>
            </a:p>
          </p:txBody>
        </p:sp>
        <p:sp>
          <p:nvSpPr>
            <p:cNvPr id="317" name="Google Shape;317;p12"/>
            <p:cNvSpPr txBox="1"/>
            <p:nvPr/>
          </p:nvSpPr>
          <p:spPr>
            <a:xfrm>
              <a:off x="4237705" y="1531587"/>
              <a:ext cx="3810566" cy="7694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just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i="1" dirty="0">
                  <a:solidFill>
                    <a:schemeClr val="dk2"/>
                  </a:solidFill>
                  <a:latin typeface="Twentieth Century"/>
                  <a:ea typeface="Twentieth Century"/>
                  <a:cs typeface="Twentieth Century"/>
                  <a:sym typeface="Twentieth Century"/>
                </a:rPr>
                <a:t>LA FANTASÍA</a:t>
              </a:r>
              <a:endParaRPr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8DA91B6A-552D-B14D-89E2-666E26D2716A}"/>
              </a:ext>
            </a:extLst>
          </p:cNvPr>
          <p:cNvSpPr txBox="1"/>
          <p:nvPr/>
        </p:nvSpPr>
        <p:spPr>
          <a:xfrm>
            <a:off x="968981" y="2705725"/>
            <a:ext cx="698629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400" b="1" dirty="0">
                <a:solidFill>
                  <a:srgbClr val="FFE300"/>
                </a:solidFill>
                <a:latin typeface="Century Gothic" panose="020B0502020202020204" pitchFamily="34" charset="0"/>
                <a:cs typeface="Al Tarikh" pitchFamily="2" charset="-78"/>
              </a:rPr>
              <a:t>¿EL REALISMO MÁGICO</a:t>
            </a:r>
            <a:r>
              <a:rPr lang="es-ES" altLang="zh-TW" sz="4400" b="1" dirty="0">
                <a:solidFill>
                  <a:srgbClr val="FFE300"/>
                </a:solidFill>
                <a:latin typeface="Century Gothic" panose="020B0502020202020204" pitchFamily="34" charset="0"/>
                <a:cs typeface="Al Tarikh" pitchFamily="2" charset="-78"/>
              </a:rPr>
              <a:t>/ RELATO FANTÁSTICO</a:t>
            </a:r>
            <a:r>
              <a:rPr lang="en-US" altLang="zh-TW" sz="4400" b="1" dirty="0">
                <a:solidFill>
                  <a:srgbClr val="FFE300"/>
                </a:solidFill>
                <a:latin typeface="Century Gothic" panose="020B0502020202020204" pitchFamily="34" charset="0"/>
                <a:cs typeface="Al Tarikh" pitchFamily="2" charset="-78"/>
              </a:rPr>
              <a:t>?</a:t>
            </a:r>
            <a:r>
              <a:rPr lang="zh-TW" altLang="en-US" sz="4400" b="1" dirty="0">
                <a:solidFill>
                  <a:srgbClr val="FFE300"/>
                </a:solidFill>
                <a:latin typeface="Century Gothic" panose="020B0502020202020204" pitchFamily="34" charset="0"/>
                <a:cs typeface="Al Tarikh" pitchFamily="2" charset="-78"/>
              </a:rPr>
              <a:t> </a:t>
            </a:r>
            <a:endParaRPr lang="es-ES_tradnl" sz="4400" dirty="0">
              <a:latin typeface="Century Gothic" panose="020B0502020202020204" pitchFamily="34" charset="0"/>
              <a:cs typeface="Al Tarikh" pitchFamily="2" charset="-7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4"/>
          <p:cNvSpPr txBox="1">
            <a:spLocks noGrp="1"/>
          </p:cNvSpPr>
          <p:nvPr>
            <p:ph type="body" idx="1"/>
          </p:nvPr>
        </p:nvSpPr>
        <p:spPr>
          <a:xfrm>
            <a:off x="570706" y="2275238"/>
            <a:ext cx="11050588" cy="2307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 sz="2800"/>
              <a:t>La imagen de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/>
              <a:t>pagina 3:  https://www.google.com/url?sa=i&amp;url=https%3A%2F%2Fwww.abebooks.com%2Ffirst-edition%2FOJOS-PERRO-AZUL-GARC%25C3%258DA-M%25C3%2581RQUEZ-GABRIEL%2F22411075532%2Fbd&amp;psig=AOvVaw1hIncbjTLcdrgJeHydzCBc&amp;ust=1639134025109000&amp;source=images&amp;cd=vfe&amp;ved=0CAsQjRxqFwoTCIDmlZ_I1vQCFQAAAAAdAAAAABAK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r>
              <a:rPr lang="en-US"/>
              <a:t>pagina 4:  http://www.tonyvigorito.com/blog/eyes-of-a-blue-dog/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"/>
          <p:cNvSpPr txBox="1">
            <a:spLocks noGrp="1"/>
          </p:cNvSpPr>
          <p:nvPr>
            <p:ph type="title"/>
          </p:nvPr>
        </p:nvSpPr>
        <p:spPr>
          <a:xfrm>
            <a:off x="513243" y="296821"/>
            <a:ext cx="3475559" cy="1030289"/>
          </a:xfrm>
          <a:prstGeom prst="rect">
            <a:avLst/>
          </a:prstGeom>
          <a:solidFill>
            <a:srgbClr val="1000C2"/>
          </a:solidFill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Twentieth Century"/>
              <a:buNone/>
            </a:pPr>
            <a:r>
              <a:rPr lang="en-US" sz="4400" b="1" dirty="0"/>
              <a:t>ÍNDICE</a:t>
            </a:r>
            <a:endParaRPr sz="4400" b="1" dirty="0"/>
          </a:p>
        </p:txBody>
      </p:sp>
      <p:sp>
        <p:nvSpPr>
          <p:cNvPr id="245" name="Google Shape;245;p2"/>
          <p:cNvSpPr txBox="1">
            <a:spLocks noGrp="1"/>
          </p:cNvSpPr>
          <p:nvPr>
            <p:ph type="body" idx="1"/>
          </p:nvPr>
        </p:nvSpPr>
        <p:spPr>
          <a:xfrm>
            <a:off x="513243" y="1709841"/>
            <a:ext cx="10339636" cy="45410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38125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126D"/>
              </a:buClr>
              <a:buSzPts val="3750"/>
              <a:buChar char="•"/>
            </a:pPr>
            <a:r>
              <a:rPr lang="en-US" sz="2900" b="1" dirty="0" err="1">
                <a:solidFill>
                  <a:srgbClr val="00126D"/>
                </a:solidFill>
              </a:rPr>
              <a:t>Introducción</a:t>
            </a:r>
            <a:r>
              <a:rPr lang="en-US" sz="2900" b="1" dirty="0">
                <a:solidFill>
                  <a:srgbClr val="00126D"/>
                </a:solidFill>
              </a:rPr>
              <a:t> general </a:t>
            </a:r>
            <a:endParaRPr sz="1540" dirty="0"/>
          </a:p>
          <a:p>
            <a:pPr marL="228600" lvl="0" indent="-2381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126D"/>
              </a:buClr>
              <a:buSzPts val="3750"/>
              <a:buChar char="•"/>
            </a:pPr>
            <a:r>
              <a:rPr lang="en-US" sz="2900" b="1" dirty="0" err="1">
                <a:solidFill>
                  <a:srgbClr val="00126D"/>
                </a:solidFill>
              </a:rPr>
              <a:t>Resumen</a:t>
            </a:r>
            <a:r>
              <a:rPr lang="en-US" sz="2900" b="1" dirty="0">
                <a:solidFill>
                  <a:srgbClr val="00126D"/>
                </a:solidFill>
              </a:rPr>
              <a:t>- </a:t>
            </a:r>
            <a:r>
              <a:rPr lang="en-US" sz="2900" b="1" dirty="0" err="1">
                <a:solidFill>
                  <a:srgbClr val="00126D"/>
                </a:solidFill>
              </a:rPr>
              <a:t>construyendo</a:t>
            </a:r>
            <a:r>
              <a:rPr lang="en-US" sz="2900" b="1" dirty="0">
                <a:solidFill>
                  <a:srgbClr val="00126D"/>
                </a:solidFill>
              </a:rPr>
              <a:t> un </a:t>
            </a:r>
            <a:r>
              <a:rPr lang="en-US" sz="2900" b="1" dirty="0" err="1">
                <a:solidFill>
                  <a:srgbClr val="00126D"/>
                </a:solidFill>
              </a:rPr>
              <a:t>sueño</a:t>
            </a:r>
            <a:endParaRPr sz="1540" dirty="0"/>
          </a:p>
          <a:p>
            <a:pPr marL="228600" lvl="0" indent="-2381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126D"/>
              </a:buClr>
              <a:buSzPts val="3750"/>
              <a:buChar char="•"/>
            </a:pPr>
            <a:r>
              <a:rPr lang="en-US" sz="2900" b="1" dirty="0" err="1">
                <a:solidFill>
                  <a:srgbClr val="00126D"/>
                </a:solidFill>
              </a:rPr>
              <a:t>Temas</a:t>
            </a:r>
            <a:r>
              <a:rPr lang="en-US" sz="2900" b="1" dirty="0">
                <a:solidFill>
                  <a:srgbClr val="00126D"/>
                </a:solidFill>
              </a:rPr>
              <a:t> </a:t>
            </a:r>
            <a:r>
              <a:rPr lang="en-US" sz="2900" b="1" dirty="0" err="1">
                <a:solidFill>
                  <a:srgbClr val="00126D"/>
                </a:solidFill>
              </a:rPr>
              <a:t>fundamentales</a:t>
            </a:r>
            <a:endParaRPr sz="1540" dirty="0"/>
          </a:p>
          <a:p>
            <a:pPr marL="228600" lvl="0" indent="-2381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126D"/>
              </a:buClr>
              <a:buSzPts val="3750"/>
              <a:buChar char="•"/>
            </a:pPr>
            <a:r>
              <a:rPr lang="en-US" sz="2900" b="1" dirty="0">
                <a:solidFill>
                  <a:srgbClr val="00126D"/>
                </a:solidFill>
              </a:rPr>
              <a:t>”Ojos” de </a:t>
            </a:r>
            <a:r>
              <a:rPr lang="en-US" sz="2900" b="1" dirty="0" err="1">
                <a:solidFill>
                  <a:srgbClr val="00126D"/>
                </a:solidFill>
              </a:rPr>
              <a:t>perro</a:t>
            </a:r>
            <a:r>
              <a:rPr lang="en-US" sz="2900" b="1" dirty="0">
                <a:solidFill>
                  <a:srgbClr val="00126D"/>
                </a:solidFill>
              </a:rPr>
              <a:t> </a:t>
            </a:r>
            <a:r>
              <a:rPr lang="en-US" sz="2900" b="1" dirty="0" err="1">
                <a:solidFill>
                  <a:srgbClr val="00126D"/>
                </a:solidFill>
              </a:rPr>
              <a:t>azul</a:t>
            </a:r>
            <a:r>
              <a:rPr lang="en-US" sz="2900" b="1" dirty="0">
                <a:solidFill>
                  <a:srgbClr val="00126D"/>
                </a:solidFill>
              </a:rPr>
              <a:t>: el </a:t>
            </a:r>
            <a:r>
              <a:rPr lang="en-US" sz="2900" b="1" dirty="0" err="1">
                <a:solidFill>
                  <a:srgbClr val="00126D"/>
                </a:solidFill>
              </a:rPr>
              <a:t>hecho</a:t>
            </a:r>
            <a:r>
              <a:rPr lang="en-US" sz="2900" b="1" dirty="0">
                <a:solidFill>
                  <a:srgbClr val="00126D"/>
                </a:solidFill>
              </a:rPr>
              <a:t> de </a:t>
            </a:r>
            <a:r>
              <a:rPr lang="en-US" sz="2900" b="1" dirty="0" err="1">
                <a:solidFill>
                  <a:srgbClr val="00126D"/>
                </a:solidFill>
              </a:rPr>
              <a:t>mirar</a:t>
            </a:r>
            <a:r>
              <a:rPr lang="en-US" sz="2900" b="1" dirty="0">
                <a:solidFill>
                  <a:srgbClr val="00126D"/>
                </a:solidFill>
              </a:rPr>
              <a:t> y lo que se </a:t>
            </a:r>
            <a:r>
              <a:rPr lang="en-US" sz="2900" b="1" dirty="0" err="1">
                <a:solidFill>
                  <a:srgbClr val="00126D"/>
                </a:solidFill>
              </a:rPr>
              <a:t>ve</a:t>
            </a:r>
            <a:endParaRPr sz="1540" dirty="0"/>
          </a:p>
          <a:p>
            <a:pPr marL="228600" lvl="0" indent="-2381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126D"/>
              </a:buClr>
              <a:buSzPts val="3750"/>
              <a:buChar char="•"/>
            </a:pPr>
            <a:r>
              <a:rPr lang="en-US" sz="2900" b="1" dirty="0">
                <a:solidFill>
                  <a:srgbClr val="00126D"/>
                </a:solidFill>
              </a:rPr>
              <a:t>La </a:t>
            </a:r>
            <a:r>
              <a:rPr lang="en-US" sz="2900" b="1" dirty="0" err="1">
                <a:solidFill>
                  <a:srgbClr val="00126D"/>
                </a:solidFill>
              </a:rPr>
              <a:t>realidad</a:t>
            </a:r>
            <a:r>
              <a:rPr lang="en-US" sz="2900" b="1" dirty="0">
                <a:solidFill>
                  <a:srgbClr val="00126D"/>
                </a:solidFill>
              </a:rPr>
              <a:t> y la </a:t>
            </a:r>
            <a:r>
              <a:rPr lang="en-US" sz="2900" b="1" dirty="0" err="1">
                <a:solidFill>
                  <a:srgbClr val="00126D"/>
                </a:solidFill>
              </a:rPr>
              <a:t>fantasía</a:t>
            </a:r>
            <a:endParaRPr sz="2900" b="1" dirty="0">
              <a:solidFill>
                <a:srgbClr val="00126D"/>
              </a:solidFill>
            </a:endParaRPr>
          </a:p>
          <a:p>
            <a:pPr marL="228600" lvl="0" indent="-238125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126D"/>
              </a:buClr>
              <a:buSzPts val="3750"/>
              <a:buChar char="•"/>
            </a:pPr>
            <a:r>
              <a:rPr lang="en-US" sz="2900" b="1" dirty="0">
                <a:solidFill>
                  <a:srgbClr val="00126D"/>
                </a:solidFill>
              </a:rPr>
              <a:t>¿Es una </a:t>
            </a:r>
            <a:r>
              <a:rPr lang="en-US" sz="2900" b="1" dirty="0" err="1">
                <a:solidFill>
                  <a:srgbClr val="00126D"/>
                </a:solidFill>
              </a:rPr>
              <a:t>obra</a:t>
            </a:r>
            <a:r>
              <a:rPr lang="en-US" sz="2900" b="1" dirty="0">
                <a:solidFill>
                  <a:srgbClr val="00126D"/>
                </a:solidFill>
              </a:rPr>
              <a:t> del </a:t>
            </a:r>
            <a:r>
              <a:rPr lang="en-US" sz="2900" b="1" dirty="0" err="1">
                <a:solidFill>
                  <a:srgbClr val="00126D"/>
                </a:solidFill>
              </a:rPr>
              <a:t>realismo</a:t>
            </a:r>
            <a:r>
              <a:rPr lang="en-US" sz="2900" b="1" dirty="0">
                <a:solidFill>
                  <a:srgbClr val="00126D"/>
                </a:solidFill>
              </a:rPr>
              <a:t> </a:t>
            </a:r>
            <a:r>
              <a:rPr lang="en-US" sz="2900" b="1" dirty="0" err="1">
                <a:solidFill>
                  <a:srgbClr val="00126D"/>
                </a:solidFill>
              </a:rPr>
              <a:t>mágico</a:t>
            </a:r>
            <a:r>
              <a:rPr lang="en-US" sz="2900" b="1" dirty="0">
                <a:solidFill>
                  <a:srgbClr val="00126D"/>
                </a:solidFill>
              </a:rPr>
              <a:t>?</a:t>
            </a:r>
            <a:endParaRPr sz="1540" dirty="0"/>
          </a:p>
          <a:p>
            <a:pPr marL="228600" lvl="0" indent="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250"/>
              <a:buNone/>
            </a:pPr>
            <a:endParaRPr sz="3400" b="1" dirty="0">
              <a:solidFill>
                <a:srgbClr val="00126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"/>
          <p:cNvSpPr txBox="1">
            <a:spLocks noGrp="1"/>
          </p:cNvSpPr>
          <p:nvPr>
            <p:ph type="title"/>
          </p:nvPr>
        </p:nvSpPr>
        <p:spPr>
          <a:xfrm>
            <a:off x="641985" y="239395"/>
            <a:ext cx="335851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wentieth Century"/>
              <a:buNone/>
            </a:pPr>
            <a:r>
              <a:rPr lang="en-US" b="1"/>
              <a:t>INTRODUCCIÓN</a:t>
            </a:r>
            <a:endParaRPr/>
          </a:p>
        </p:txBody>
      </p:sp>
      <p:sp>
        <p:nvSpPr>
          <p:cNvPr id="252" name="Google Shape;252;p3"/>
          <p:cNvSpPr txBox="1">
            <a:spLocks noGrp="1"/>
          </p:cNvSpPr>
          <p:nvPr>
            <p:ph type="body" idx="1"/>
          </p:nvPr>
        </p:nvSpPr>
        <p:spPr>
          <a:xfrm>
            <a:off x="445770" y="1270660"/>
            <a:ext cx="7642860" cy="5587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40"/>
              <a:buFont typeface="Noto Sans Symbols"/>
              <a:buChar char="◆"/>
            </a:pPr>
            <a:r>
              <a:rPr lang="en-US" sz="3600" b="1" dirty="0"/>
              <a:t>Los </a:t>
            </a:r>
            <a:r>
              <a:rPr lang="en-US" sz="3600" b="1" dirty="0" err="1">
                <a:solidFill>
                  <a:srgbClr val="FFFF00"/>
                </a:solidFill>
              </a:rPr>
              <a:t>cuentos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/>
              <a:t>de Gabriel García Márquez: </a:t>
            </a:r>
            <a:endParaRPr dirty="0"/>
          </a:p>
          <a:p>
            <a:pPr marL="685800" lvl="1" indent="-22860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000C49"/>
              </a:buClr>
              <a:buSzPts val="2340"/>
              <a:buFont typeface="Noto Sans Symbols"/>
              <a:buChar char="◆"/>
            </a:pP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Un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señor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muy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viejo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con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unas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alas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enormes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(1968), El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ahogado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más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hermoso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del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mundo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(1968), Los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funerales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de la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Mamá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highlight>
                  <a:srgbClr val="E0A1A9"/>
                </a:highlight>
              </a:rPr>
              <a:t>grande</a:t>
            </a:r>
            <a:r>
              <a:rPr lang="en-US" sz="2600" b="1" dirty="0">
                <a:solidFill>
                  <a:schemeClr val="tx1"/>
                </a:solidFill>
                <a:highlight>
                  <a:srgbClr val="E0A1A9"/>
                </a:highlight>
              </a:rPr>
              <a:t>(1962)</a:t>
            </a:r>
            <a:r>
              <a:rPr lang="en-US" sz="2600" b="1" dirty="0">
                <a:solidFill>
                  <a:schemeClr val="tx1"/>
                </a:solidFill>
              </a:rPr>
              <a:t>….</a:t>
            </a:r>
            <a:endParaRPr sz="2800" b="1" dirty="0">
              <a:solidFill>
                <a:schemeClr val="tx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B5D2"/>
              </a:buClr>
              <a:buSzPts val="3240"/>
              <a:buFont typeface="Noto Sans Symbols"/>
              <a:buChar char="◆"/>
            </a:pPr>
            <a:r>
              <a:rPr lang="en-US" sz="3600" b="1" i="1" dirty="0">
                <a:solidFill>
                  <a:schemeClr val="bg1"/>
                </a:solidFill>
              </a:rPr>
              <a:t>Ojos de </a:t>
            </a:r>
            <a:r>
              <a:rPr lang="en-US" sz="3600" b="1" i="1" dirty="0" err="1">
                <a:solidFill>
                  <a:schemeClr val="bg1"/>
                </a:solidFill>
              </a:rPr>
              <a:t>perro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i="1" dirty="0" err="1">
                <a:solidFill>
                  <a:schemeClr val="bg1"/>
                </a:solidFill>
              </a:rPr>
              <a:t>azul</a:t>
            </a:r>
            <a:r>
              <a:rPr lang="en-US" sz="3600" b="1" i="1" dirty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>–</a:t>
            </a:r>
            <a:endParaRPr dirty="0">
              <a:solidFill>
                <a:schemeClr val="bg1"/>
              </a:solidFill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r>
              <a:rPr lang="en-US" sz="2800" dirty="0"/>
              <a:t>	</a:t>
            </a:r>
            <a:r>
              <a:rPr lang="en-US" sz="2800" b="1" dirty="0"/>
              <a:t>Un </a:t>
            </a:r>
            <a:r>
              <a:rPr lang="en-US" sz="2800" b="1" dirty="0" err="1">
                <a:solidFill>
                  <a:srgbClr val="FFC000"/>
                </a:solidFill>
              </a:rPr>
              <a:t>experimento</a:t>
            </a:r>
            <a:r>
              <a:rPr lang="en-US" sz="2800" b="1" dirty="0">
                <a:solidFill>
                  <a:srgbClr val="FFC000"/>
                </a:solidFill>
              </a:rPr>
              <a:t> </a:t>
            </a:r>
            <a:r>
              <a:rPr lang="en-US" sz="2800" b="1" dirty="0" err="1">
                <a:solidFill>
                  <a:srgbClr val="FFC000"/>
                </a:solidFill>
              </a:rPr>
              <a:t>inicial</a:t>
            </a:r>
            <a:r>
              <a:rPr lang="en-US" sz="2800" b="1" dirty="0">
                <a:solidFill>
                  <a:srgbClr val="FFFF00"/>
                </a:solidFill>
              </a:rPr>
              <a:t> </a:t>
            </a:r>
            <a:r>
              <a:rPr lang="en-US" sz="2800" b="1" dirty="0"/>
              <a:t>de García Márquez </a:t>
            </a:r>
            <a:r>
              <a:rPr lang="en-US" sz="2800" dirty="0"/>
              <a:t>(</a:t>
            </a:r>
            <a:r>
              <a:rPr lang="en-US" sz="2800" b="1" dirty="0">
                <a:solidFill>
                  <a:srgbClr val="FFC000"/>
                </a:solidFill>
              </a:rPr>
              <a:t>1950</a:t>
            </a:r>
            <a:r>
              <a:rPr lang="en-US" sz="2800" dirty="0"/>
              <a:t>; </a:t>
            </a:r>
            <a:r>
              <a:rPr lang="en-US" sz="2800" b="1" i="1" dirty="0" err="1">
                <a:solidFill>
                  <a:srgbClr val="FFC000"/>
                </a:solidFill>
              </a:rPr>
              <a:t>Cien</a:t>
            </a:r>
            <a:r>
              <a:rPr lang="en-US" sz="2800" b="1" i="1" dirty="0">
                <a:solidFill>
                  <a:srgbClr val="FFC000"/>
                </a:solidFill>
              </a:rPr>
              <a:t> </a:t>
            </a:r>
            <a:r>
              <a:rPr lang="en-US" sz="2800" b="1" i="1" dirty="0" err="1">
                <a:solidFill>
                  <a:srgbClr val="FFC000"/>
                </a:solidFill>
              </a:rPr>
              <a:t>Años</a:t>
            </a:r>
            <a:r>
              <a:rPr lang="en-US" sz="2800" b="1" i="1" dirty="0">
                <a:solidFill>
                  <a:srgbClr val="FFC000"/>
                </a:solidFill>
              </a:rPr>
              <a:t> de Soledad</a:t>
            </a:r>
            <a:r>
              <a:rPr lang="en-US" sz="2800" b="1" dirty="0">
                <a:solidFill>
                  <a:srgbClr val="FFC000"/>
                </a:solidFill>
              </a:rPr>
              <a:t>-1967</a:t>
            </a:r>
            <a:r>
              <a:rPr lang="en-US" sz="2800" dirty="0"/>
              <a:t>)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endParaRPr sz="28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</a:pPr>
            <a:endParaRPr sz="2800"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sz="2000" dirty="0"/>
          </a:p>
          <a:p>
            <a:pPr marL="228600" lvl="0" indent="-69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sz="2000" dirty="0"/>
          </a:p>
          <a:p>
            <a:pPr marL="228600" lvl="0" indent="-698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500"/>
              <a:buNone/>
            </a:pPr>
            <a:endParaRPr sz="2000" dirty="0"/>
          </a:p>
        </p:txBody>
      </p:sp>
      <p:pic>
        <p:nvPicPr>
          <p:cNvPr id="253" name="Google Shape;253;p3" descr="OJOS DE PERRO AZUL by GARCÍA MÁRQUEZ, GABRIEL: Bien Tapa dura (1979) |  CENTRAL LIBRERA REAL FERROL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8088630" y="156266"/>
            <a:ext cx="3941074" cy="6387037"/>
          </a:xfrm>
          <a:prstGeom prst="rect">
            <a:avLst/>
          </a:prstGeom>
          <a:noFill/>
          <a:ln>
            <a:noFill/>
          </a:ln>
          <a:effectLst>
            <a:reflection stA="0" sy="-100000" algn="bl" rotWithShape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"/>
          <p:cNvSpPr txBox="1">
            <a:spLocks noGrp="1"/>
          </p:cNvSpPr>
          <p:nvPr>
            <p:ph type="title"/>
          </p:nvPr>
        </p:nvSpPr>
        <p:spPr>
          <a:xfrm>
            <a:off x="892029" y="485910"/>
            <a:ext cx="6328168" cy="1478570"/>
          </a:xfrm>
          <a:prstGeom prst="rect">
            <a:avLst/>
          </a:prstGeom>
          <a:solidFill>
            <a:schemeClr val="lt2"/>
          </a:solidFill>
          <a:ln w="5715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US" sz="4800" b="1" dirty="0"/>
              <a:t>“OJOS DE PERRO AZUL” : EL RESUMEN </a:t>
            </a:r>
            <a:endParaRPr dirty="0"/>
          </a:p>
        </p:txBody>
      </p:sp>
      <p:sp>
        <p:nvSpPr>
          <p:cNvPr id="260" name="Google Shape;260;p4"/>
          <p:cNvSpPr txBox="1">
            <a:spLocks noGrp="1"/>
          </p:cNvSpPr>
          <p:nvPr>
            <p:ph type="body" idx="1"/>
          </p:nvPr>
        </p:nvSpPr>
        <p:spPr>
          <a:xfrm>
            <a:off x="892029" y="2273237"/>
            <a:ext cx="5603773" cy="4222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4606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 sz="4000" b="1" dirty="0" err="1"/>
              <a:t>Personajes</a:t>
            </a:r>
            <a:r>
              <a:rPr lang="en-US" sz="4000" b="1" dirty="0">
                <a:solidFill>
                  <a:schemeClr val="bg1"/>
                </a:solidFill>
              </a:rPr>
              <a:t>:</a:t>
            </a:r>
            <a:r>
              <a:rPr lang="en-US" sz="4000" b="1" dirty="0">
                <a:solidFill>
                  <a:schemeClr val="bg2"/>
                </a:solidFill>
              </a:rPr>
              <a:t> El </a:t>
            </a:r>
            <a:r>
              <a:rPr lang="en-US" sz="4000" b="1" dirty="0" err="1">
                <a:solidFill>
                  <a:schemeClr val="bg2"/>
                </a:solidFill>
              </a:rPr>
              <a:t>narrador</a:t>
            </a:r>
            <a:r>
              <a:rPr lang="en-US" sz="4000" b="1" dirty="0">
                <a:solidFill>
                  <a:schemeClr val="bg2"/>
                </a:solidFill>
              </a:rPr>
              <a:t> </a:t>
            </a:r>
            <a:r>
              <a:rPr lang="en-US" sz="4000" b="1" dirty="0"/>
              <a:t>+</a:t>
            </a:r>
            <a:r>
              <a:rPr lang="en-US" sz="4000" b="1" dirty="0">
                <a:solidFill>
                  <a:srgbClr val="FFB5D2"/>
                </a:solidFill>
              </a:rPr>
              <a:t> </a:t>
            </a:r>
            <a:r>
              <a:rPr lang="en-US" sz="4000" b="1" dirty="0">
                <a:solidFill>
                  <a:schemeClr val="bg2"/>
                </a:solidFill>
              </a:rPr>
              <a:t>una </a:t>
            </a:r>
            <a:r>
              <a:rPr lang="en-US" sz="4000" b="1" dirty="0" err="1">
                <a:solidFill>
                  <a:schemeClr val="bg2"/>
                </a:solidFill>
              </a:rPr>
              <a:t>mujer</a:t>
            </a:r>
            <a:r>
              <a:rPr lang="en-US" sz="4000" b="1" dirty="0">
                <a:solidFill>
                  <a:schemeClr val="bg2"/>
                </a:solidFill>
              </a:rPr>
              <a:t> sin </a:t>
            </a:r>
            <a:r>
              <a:rPr lang="en-US" sz="4000" b="1" dirty="0" err="1">
                <a:solidFill>
                  <a:schemeClr val="bg2"/>
                </a:solidFill>
              </a:rPr>
              <a:t>nombre</a:t>
            </a:r>
            <a:endParaRPr dirty="0">
              <a:solidFill>
                <a:schemeClr val="bg2"/>
              </a:solidFill>
            </a:endParaRPr>
          </a:p>
          <a:p>
            <a:pPr marL="228600" lvl="0" indent="-2460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 sz="4000" b="1" dirty="0" err="1"/>
              <a:t>Escenario</a:t>
            </a:r>
            <a:r>
              <a:rPr lang="en-US" sz="4000" b="1" dirty="0"/>
              <a:t>: Un </a:t>
            </a:r>
            <a:r>
              <a:rPr lang="en-US" sz="4000" b="1" dirty="0" err="1">
                <a:solidFill>
                  <a:srgbClr val="FFFF00"/>
                </a:solidFill>
              </a:rPr>
              <a:t>sueño</a:t>
            </a:r>
            <a:r>
              <a:rPr lang="en-US" sz="4000" b="1" dirty="0">
                <a:solidFill>
                  <a:srgbClr val="B799FF"/>
                </a:solidFill>
              </a:rPr>
              <a:t> </a:t>
            </a:r>
            <a:endParaRPr dirty="0"/>
          </a:p>
          <a:p>
            <a:pPr marL="228600" lvl="0" indent="-246062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Char char="•"/>
            </a:pPr>
            <a:r>
              <a:rPr lang="en-US" sz="4000" b="1" dirty="0"/>
              <a:t>Una </a:t>
            </a:r>
            <a:r>
              <a:rPr lang="en-US" sz="4000" b="1" dirty="0" err="1">
                <a:solidFill>
                  <a:srgbClr val="FFFF00"/>
                </a:solidFill>
              </a:rPr>
              <a:t>conversación</a:t>
            </a:r>
            <a:r>
              <a:rPr lang="en-US" sz="4000" b="1" dirty="0"/>
              <a:t> entre los dos 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endParaRPr sz="4000" b="1" dirty="0">
              <a:solidFill>
                <a:srgbClr val="B799FF"/>
              </a:solidFill>
            </a:endParaRPr>
          </a:p>
          <a:p>
            <a:pPr marL="22860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ct val="125000"/>
              <a:buNone/>
            </a:pPr>
            <a:endParaRPr sz="4000" b="1" dirty="0"/>
          </a:p>
        </p:txBody>
      </p:sp>
      <p:pic>
        <p:nvPicPr>
          <p:cNvPr id="261" name="Google Shape;261;p4" descr="Eyes of a Blue Dog: A Tale of Triple Synchronicity - Tony Vigorit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27966" y="409616"/>
            <a:ext cx="4418610" cy="5862597"/>
          </a:xfrm>
          <a:prstGeom prst="rect">
            <a:avLst/>
          </a:prstGeom>
          <a:noFill/>
          <a:ln>
            <a:noFill/>
          </a:ln>
          <a:effectLst>
            <a:reflection endPos="0" dist="508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"/>
          <p:cNvSpPr txBox="1">
            <a:spLocks noGrp="1"/>
          </p:cNvSpPr>
          <p:nvPr>
            <p:ph type="title"/>
          </p:nvPr>
        </p:nvSpPr>
        <p:spPr>
          <a:xfrm>
            <a:off x="469897" y="568814"/>
            <a:ext cx="9123807" cy="99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Twentieth Century"/>
              <a:buNone/>
            </a:pPr>
            <a:r>
              <a:rPr lang="en-US" sz="4800" b="1">
                <a:solidFill>
                  <a:srgbClr val="C00000"/>
                </a:solidFill>
              </a:rPr>
              <a:t>CONSTRUYENDO UN SUEÑO </a:t>
            </a:r>
            <a:endParaRPr/>
          </a:p>
        </p:txBody>
      </p:sp>
      <p:sp>
        <p:nvSpPr>
          <p:cNvPr id="267" name="Google Shape;267;p5"/>
          <p:cNvSpPr txBox="1">
            <a:spLocks noGrp="1"/>
          </p:cNvSpPr>
          <p:nvPr>
            <p:ph type="body" idx="1"/>
          </p:nvPr>
        </p:nvSpPr>
        <p:spPr>
          <a:xfrm>
            <a:off x="469897" y="1718131"/>
            <a:ext cx="6035834" cy="5357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80"/>
              <a:buChar char="•"/>
            </a:pPr>
            <a:r>
              <a:rPr lang="en-US" sz="3200" b="1"/>
              <a:t> Lugar: Una habitación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80"/>
              <a:buChar char="•"/>
            </a:pPr>
            <a:r>
              <a:rPr lang="en-US" sz="3200" b="1"/>
              <a:t>Objetos: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3200" b="1">
                <a:solidFill>
                  <a:srgbClr val="FFFF00"/>
                </a:solidFill>
              </a:rPr>
              <a:t>		-Un </a:t>
            </a:r>
            <a:r>
              <a:rPr lang="en-US" sz="3200" b="1">
                <a:solidFill>
                  <a:schemeClr val="dk2"/>
                </a:solidFill>
                <a:highlight>
                  <a:srgbClr val="FFFF00"/>
                </a:highlight>
              </a:rPr>
              <a:t>asiento</a:t>
            </a:r>
            <a:r>
              <a:rPr lang="en-US" sz="3200" b="1">
                <a:solidFill>
                  <a:srgbClr val="FFFF00"/>
                </a:solidFill>
              </a:rPr>
              <a:t>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3200" b="1">
                <a:solidFill>
                  <a:srgbClr val="FFFF00"/>
                </a:solidFill>
              </a:rPr>
              <a:t>		-Un </a:t>
            </a:r>
            <a:r>
              <a:rPr lang="en-US" sz="3200" b="1">
                <a:solidFill>
                  <a:srgbClr val="C00000"/>
                </a:solidFill>
                <a:highlight>
                  <a:srgbClr val="FCFF69"/>
                </a:highlight>
              </a:rPr>
              <a:t>cigarrillo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3200" b="1">
                <a:solidFill>
                  <a:srgbClr val="FFFF00"/>
                </a:solidFill>
              </a:rPr>
              <a:t>		-Un espejo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3200" b="1">
                <a:solidFill>
                  <a:srgbClr val="FFFF00"/>
                </a:solidFill>
              </a:rPr>
              <a:t>		-Un </a:t>
            </a:r>
            <a:r>
              <a:rPr lang="en-US" sz="3200" b="1">
                <a:solidFill>
                  <a:srgbClr val="FFFF00"/>
                </a:solidFill>
                <a:highlight>
                  <a:srgbClr val="800000"/>
                </a:highlight>
              </a:rPr>
              <a:t>velador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FFFF00"/>
              </a:buClr>
              <a:buSzPts val="4000"/>
              <a:buNone/>
            </a:pPr>
            <a:r>
              <a:rPr lang="en-US" sz="3200" b="1">
                <a:solidFill>
                  <a:srgbClr val="FFFF00"/>
                </a:solidFill>
              </a:rPr>
              <a:t>		-Un tocador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endParaRPr sz="3200" b="1">
              <a:solidFill>
                <a:srgbClr val="FFFF00"/>
              </a:solidFill>
            </a:endParaRPr>
          </a:p>
        </p:txBody>
      </p:sp>
      <p:sp>
        <p:nvSpPr>
          <p:cNvPr id="268" name="Google Shape;268;p5"/>
          <p:cNvSpPr txBox="1"/>
          <p:nvPr/>
        </p:nvSpPr>
        <p:spPr>
          <a:xfrm>
            <a:off x="6096000" y="2560754"/>
            <a:ext cx="482917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4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Una frase: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r>
              <a:rPr lang="en-US" sz="4000" b="1" i="0" u="none" strike="noStrike" cap="none">
                <a:solidFill>
                  <a:schemeClr val="lt1"/>
                </a:solidFill>
                <a:highlight>
                  <a:srgbClr val="0000FF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Ojos de perro azul</a:t>
            </a:r>
            <a:r>
              <a:rPr lang="en-US" sz="40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  <p:sp>
        <p:nvSpPr>
          <p:cNvPr id="269" name="Google Shape;269;p5"/>
          <p:cNvSpPr txBox="1"/>
          <p:nvPr/>
        </p:nvSpPr>
        <p:spPr>
          <a:xfrm>
            <a:off x="6096000" y="4218443"/>
            <a:ext cx="5844381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Char char="•"/>
            </a:pPr>
            <a:r>
              <a:rPr lang="en-US" sz="4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 </a:t>
            </a:r>
            <a:r>
              <a:rPr lang="en-US" sz="4000" b="1" i="0" u="none" strike="noStrike" cap="none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terminación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 el </a:t>
            </a:r>
            <a:r>
              <a:rPr lang="en-US" sz="4000" b="1" i="0" u="none" strike="noStrike" cap="none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caer</a:t>
            </a:r>
            <a:r>
              <a:rPr lang="en-US" sz="4000" b="1" i="0" u="none" strike="noStrike" cap="none" dirty="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de una </a:t>
            </a:r>
            <a:r>
              <a:rPr lang="en-US" sz="4000" b="1" i="0" u="none" strike="noStrike" cap="none" dirty="0" err="1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cucharita</a:t>
            </a:r>
            <a:endParaRPr sz="4000" b="1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"/>
          <p:cNvSpPr txBox="1"/>
          <p:nvPr/>
        </p:nvSpPr>
        <p:spPr>
          <a:xfrm>
            <a:off x="142728" y="212973"/>
            <a:ext cx="11473200" cy="1079614"/>
          </a:xfrm>
          <a:prstGeom prst="rect">
            <a:avLst/>
          </a:prstGeom>
          <a:solidFill>
            <a:srgbClr val="E0A1A9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small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-”</a:t>
            </a:r>
            <a:r>
              <a:rPr lang="en-US" sz="2800" b="1" i="1" u="none" strike="noStrike" cap="small" dirty="0" err="1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Entonces</a:t>
            </a:r>
            <a:r>
              <a:rPr lang="en-US" sz="2800" b="1" i="1" u="none" strike="noStrike" cap="small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 me </a:t>
            </a:r>
            <a:r>
              <a:rPr lang="en-US" sz="2800" b="1" i="1" u="none" strike="noStrike" cap="small" dirty="0" err="1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miró</a:t>
            </a:r>
            <a:r>
              <a:rPr lang="en-US" sz="2800" b="1" i="1" u="none" strike="noStrike" cap="small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.</a:t>
            </a:r>
            <a:r>
              <a:rPr lang="en-US" sz="2800" b="1" i="1" u="none" strike="noStrike" cap="none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 </a:t>
            </a:r>
            <a:r>
              <a:rPr lang="en-US" sz="2800" b="1" i="1" u="none" strike="noStrike" cap="none" dirty="0" err="1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Yo</a:t>
            </a:r>
            <a:r>
              <a:rPr lang="en-US" sz="2800" b="1" i="1" u="none" strike="noStrike" cap="none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u="none" strike="noStrike" cap="none" dirty="0" err="1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creía</a:t>
            </a:r>
            <a:r>
              <a:rPr lang="en-US" sz="2800" b="1" i="1" u="none" strike="noStrike" cap="none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 que me </a:t>
            </a:r>
            <a:r>
              <a:rPr lang="en-US" sz="2800" b="1" i="1" u="none" strike="noStrike" cap="none" dirty="0" err="1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miraba</a:t>
            </a:r>
            <a:r>
              <a:rPr lang="en-US" sz="2800" b="1" i="1" u="none" strike="noStrike" cap="none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 por </a:t>
            </a:r>
            <a:r>
              <a:rPr lang="en-US" sz="2800" b="1" i="1" u="none" strike="noStrike" cap="none" dirty="0" err="1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primera</a:t>
            </a:r>
            <a:r>
              <a:rPr lang="en-US" sz="2800" b="1" i="1" u="none" strike="noStrike" cap="none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u="none" strike="noStrike" cap="none" dirty="0" err="1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vez</a:t>
            </a:r>
            <a:r>
              <a:rPr lang="en-US" sz="2800" b="1" i="1" u="none" strike="noStrike" cap="none" dirty="0">
                <a:solidFill>
                  <a:srgbClr val="00126D"/>
                </a:solidFill>
                <a:latin typeface="Book Antiqua"/>
                <a:ea typeface="Book Antiqua"/>
                <a:cs typeface="Book Antiqua"/>
                <a:sym typeface="Book Antiqua"/>
              </a:rPr>
              <a:t>.” </a:t>
            </a:r>
            <a:endParaRPr sz="1200" dirty="0"/>
          </a:p>
          <a:p>
            <a:pPr marL="0" marR="0" lvl="0" indent="0" algn="l" rtl="0">
              <a:lnSpc>
                <a:spcPct val="1321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C49"/>
                </a:solidFill>
                <a:latin typeface="Arial"/>
                <a:ea typeface="Arial"/>
                <a:cs typeface="Arial"/>
                <a:sym typeface="Arial"/>
              </a:rPr>
              <a:t>(–</a:t>
            </a:r>
            <a:r>
              <a:rPr lang="en-US" sz="2400" b="1" i="0" u="none" strike="noStrike" cap="none" dirty="0" err="1">
                <a:solidFill>
                  <a:srgbClr val="000C49"/>
                </a:solidFill>
                <a:latin typeface="Arial"/>
                <a:ea typeface="Arial"/>
                <a:cs typeface="Arial"/>
                <a:sym typeface="Arial"/>
              </a:rPr>
              <a:t>Comienza</a:t>
            </a:r>
            <a:r>
              <a:rPr lang="en-US" sz="2400" b="1" i="0" u="none" strike="noStrike" cap="none" dirty="0">
                <a:solidFill>
                  <a:srgbClr val="000C4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1" i="0" u="sng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medio</a:t>
            </a:r>
            <a:r>
              <a:rPr lang="en-US" sz="2400" b="1" i="0" u="none" strike="noStrike" cap="none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>
                <a:solidFill>
                  <a:srgbClr val="000C49"/>
                </a:solidFill>
                <a:latin typeface="Arial"/>
                <a:ea typeface="Arial"/>
                <a:cs typeface="Arial"/>
                <a:sym typeface="Arial"/>
              </a:rPr>
              <a:t>de una </a:t>
            </a:r>
            <a:r>
              <a:rPr lang="en-US" sz="2400" b="1" i="0" u="none" strike="noStrike" cap="none" dirty="0" err="1">
                <a:solidFill>
                  <a:srgbClr val="000C49"/>
                </a:solidFill>
                <a:latin typeface="Arial"/>
                <a:ea typeface="Arial"/>
                <a:cs typeface="Arial"/>
                <a:sym typeface="Arial"/>
              </a:rPr>
              <a:t>escena</a:t>
            </a:r>
            <a:r>
              <a:rPr lang="en-US" sz="2400" b="1" i="0" u="none" strike="noStrike" cap="none" dirty="0">
                <a:solidFill>
                  <a:srgbClr val="000C49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800" b="1" i="0" u="none" strike="noStrike" cap="none" dirty="0">
              <a:solidFill>
                <a:srgbClr val="000C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6"/>
          <p:cNvSpPr txBox="1"/>
          <p:nvPr/>
        </p:nvSpPr>
        <p:spPr>
          <a:xfrm>
            <a:off x="1057275" y="2800350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76" name="Google Shape;276;p6"/>
          <p:cNvSpPr txBox="1"/>
          <p:nvPr/>
        </p:nvSpPr>
        <p:spPr>
          <a:xfrm>
            <a:off x="142876" y="1506962"/>
            <a:ext cx="11906100" cy="2091558"/>
          </a:xfrm>
          <a:prstGeom prst="rect">
            <a:avLst/>
          </a:prstGeom>
          <a:solidFill>
            <a:srgbClr val="E0A1A9"/>
          </a:solidFill>
          <a:ln w="57150">
            <a:solidFill>
              <a:schemeClr val="tx1"/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1562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-”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Yo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mirándola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desde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el asiento,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haciendo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equilibrio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una de sus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patas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posteriores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. Ella de pie, con una mano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larga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y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quieta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sobre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el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velador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mirándome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.”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(–</a:t>
            </a:r>
            <a:r>
              <a:rPr lang="en-US" sz="2400" b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Interacciones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entre los dos </a:t>
            </a:r>
            <a:r>
              <a:rPr lang="en-US" sz="2400" b="1" dirty="0" err="1">
                <a:solidFill>
                  <a:srgbClr val="FFFF00"/>
                </a:solidFill>
              </a:rPr>
              <a:t>personajes</a:t>
            </a:r>
            <a:r>
              <a:rPr lang="en-US" sz="2400" b="1" dirty="0">
                <a:solidFill>
                  <a:srgbClr val="FFFF00"/>
                </a:solidFill>
              </a:rPr>
              <a:t>; 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400" b="1" dirty="0" err="1">
                <a:solidFill>
                  <a:srgbClr val="FFFF00"/>
                </a:solidFill>
              </a:rPr>
              <a:t>personajes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y el </a:t>
            </a:r>
            <a:r>
              <a:rPr lang="en-US" sz="24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mundo</a:t>
            </a:r>
            <a:r>
              <a:rPr lang="en-US" sz="2400" b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4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sueño</a:t>
            </a:r>
            <a:r>
              <a:rPr lang="en-US" sz="24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200" dirty="0"/>
          </a:p>
        </p:txBody>
      </p:sp>
      <p:sp>
        <p:nvSpPr>
          <p:cNvPr id="277" name="Google Shape;277;p6"/>
          <p:cNvSpPr/>
          <p:nvPr/>
        </p:nvSpPr>
        <p:spPr>
          <a:xfrm>
            <a:off x="142802" y="3812895"/>
            <a:ext cx="11906248" cy="2246729"/>
          </a:xfrm>
          <a:prstGeom prst="rect">
            <a:avLst/>
          </a:prstGeom>
          <a:solidFill>
            <a:srgbClr val="E0A1A9"/>
          </a:solidFill>
          <a:ln w="57150">
            <a:solidFill>
              <a:schemeClr val="bg2">
                <a:lumMod val="75000"/>
              </a:schemeClr>
            </a:solidFill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-’A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veces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otros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sueños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, he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creído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que no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eres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sino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una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estatuilla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bronce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en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el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rincón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de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algún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museo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. Tal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vez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por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eso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sientes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frío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.’ Y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ella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dijo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: ‘A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veces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cuando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me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duermo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sobre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el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corazón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,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siento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que el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cuerpo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se me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vuelve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huevo y la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piel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como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 una </a:t>
            </a:r>
            <a:r>
              <a:rPr lang="en-US" sz="2800" b="1" i="1" dirty="0" err="1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lámina</a:t>
            </a:r>
            <a:r>
              <a:rPr lang="en-US" sz="2800" b="1" i="1" dirty="0">
                <a:solidFill>
                  <a:schemeClr val="bg2">
                    <a:lumMod val="75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rPr>
              <a:t>.’</a:t>
            </a:r>
            <a:r>
              <a:rPr lang="en-US" sz="2800" b="1" i="1" dirty="0">
                <a:solidFill>
                  <a:schemeClr val="bg2"/>
                </a:solidFill>
                <a:latin typeface="Book Antiqua"/>
                <a:ea typeface="Book Antiqua"/>
                <a:cs typeface="Book Antiqua"/>
                <a:sym typeface="Book Antiqua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(– Los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elementos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irreales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y </a:t>
            </a:r>
            <a:r>
              <a:rPr lang="en-US" sz="2400" b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extraños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conversación</a:t>
            </a:r>
            <a:r>
              <a:rPr lang="en-US" sz="2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24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"/>
          <p:cNvSpPr txBox="1">
            <a:spLocks noGrp="1"/>
          </p:cNvSpPr>
          <p:nvPr>
            <p:ph type="title"/>
          </p:nvPr>
        </p:nvSpPr>
        <p:spPr>
          <a:xfrm>
            <a:off x="1141412" y="534498"/>
            <a:ext cx="4665622" cy="1139923"/>
          </a:xfrm>
          <a:prstGeom prst="rect">
            <a:avLst/>
          </a:prstGeom>
          <a:solidFill>
            <a:srgbClr val="3095F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Twentieth Century"/>
              <a:buNone/>
            </a:pPr>
            <a:r>
              <a:rPr lang="en-US" sz="4800" b="1"/>
              <a:t>LOS TEMAS</a:t>
            </a:r>
            <a:endParaRPr/>
          </a:p>
        </p:txBody>
      </p:sp>
      <p:sp>
        <p:nvSpPr>
          <p:cNvPr id="283" name="Google Shape;283;p7"/>
          <p:cNvSpPr txBox="1">
            <a:spLocks noGrp="1"/>
          </p:cNvSpPr>
          <p:nvPr>
            <p:ph type="body" idx="1"/>
          </p:nvPr>
        </p:nvSpPr>
        <p:spPr>
          <a:xfrm>
            <a:off x="1141412" y="2249487"/>
            <a:ext cx="9905999" cy="3322638"/>
          </a:xfrm>
          <a:prstGeom prst="rect">
            <a:avLst/>
          </a:prstGeom>
          <a:solidFill>
            <a:srgbClr val="FFF128"/>
          </a:solidFill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3048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EAC"/>
              </a:buClr>
              <a:buSzPts val="4800"/>
              <a:buChar char="•"/>
            </a:pP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sueño</a:t>
            </a: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conciencia</a:t>
            </a: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200" dirty="0"/>
          </a:p>
          <a:p>
            <a:pPr marL="228600" lvl="0" indent="-304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EAC"/>
              </a:buClr>
              <a:buSzPts val="4800"/>
              <a:buChar char="•"/>
            </a:pP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intimidad</a:t>
            </a: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soledad</a:t>
            </a:r>
            <a:endParaRPr sz="2200" dirty="0"/>
          </a:p>
          <a:p>
            <a:pPr marL="228600" lvl="0" indent="-3175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002EAC"/>
              </a:buClr>
              <a:buSzPts val="5000"/>
              <a:buChar char="•"/>
            </a:pP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naturaleza</a:t>
            </a: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desesperada</a:t>
            </a: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nuestra</a:t>
            </a: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búsqueda</a:t>
            </a:r>
            <a:r>
              <a:rPr lang="en-US" sz="38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</a:t>
            </a:r>
            <a:r>
              <a:rPr lang="en-US" sz="3800" b="1" dirty="0" err="1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conexiones</a:t>
            </a:r>
            <a:r>
              <a:rPr lang="en-US" sz="4000" b="1" dirty="0">
                <a:solidFill>
                  <a:srgbClr val="002EA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8"/>
          <p:cNvSpPr txBox="1">
            <a:spLocks noGrp="1"/>
          </p:cNvSpPr>
          <p:nvPr>
            <p:ph type="body" idx="1"/>
          </p:nvPr>
        </p:nvSpPr>
        <p:spPr>
          <a:xfrm>
            <a:off x="3957403" y="3792512"/>
            <a:ext cx="7537894" cy="2675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126D"/>
              </a:buClr>
              <a:buSzPts val="6750"/>
              <a:buNone/>
            </a:pPr>
            <a:r>
              <a:rPr lang="en-US" sz="5400" b="1">
                <a:solidFill>
                  <a:srgbClr val="00126D"/>
                </a:solidFill>
                <a:highlight>
                  <a:srgbClr val="FFABB0"/>
                </a:highlight>
              </a:rPr>
              <a:t>EL HECHO DE </a:t>
            </a:r>
            <a:r>
              <a:rPr lang="en-US" sz="5400" b="1" u="sng">
                <a:solidFill>
                  <a:srgbClr val="00126D"/>
                </a:solidFill>
                <a:highlight>
                  <a:srgbClr val="FFABB0"/>
                </a:highlight>
              </a:rPr>
              <a:t>MIRAR</a:t>
            </a:r>
            <a:r>
              <a:rPr lang="en-US" sz="5400" b="1">
                <a:solidFill>
                  <a:srgbClr val="00126D"/>
                </a:solidFill>
              </a:rPr>
              <a:t> </a:t>
            </a:r>
            <a:r>
              <a:rPr lang="en-US" sz="5400" b="1"/>
              <a:t>Y</a:t>
            </a:r>
            <a:r>
              <a:rPr lang="en-US" sz="5400"/>
              <a:t> </a:t>
            </a:r>
            <a:r>
              <a:rPr lang="en-US" sz="5400" b="1">
                <a:solidFill>
                  <a:srgbClr val="FFB5D2"/>
                </a:solidFill>
                <a:highlight>
                  <a:srgbClr val="0011C9"/>
                </a:highlight>
              </a:rPr>
              <a:t>LO QUE </a:t>
            </a:r>
            <a:r>
              <a:rPr lang="en-US" sz="5400" b="1" i="1">
                <a:solidFill>
                  <a:srgbClr val="FFB5D2"/>
                </a:solidFill>
                <a:highlight>
                  <a:srgbClr val="0011C9"/>
                </a:highlight>
              </a:rPr>
              <a:t>SE VE</a:t>
            </a:r>
            <a:endParaRPr sz="5400"/>
          </a:p>
        </p:txBody>
      </p:sp>
      <p:sp>
        <p:nvSpPr>
          <p:cNvPr id="289" name="Google Shape;289;p8"/>
          <p:cNvSpPr txBox="1">
            <a:spLocks noGrp="1"/>
          </p:cNvSpPr>
          <p:nvPr>
            <p:ph type="title"/>
          </p:nvPr>
        </p:nvSpPr>
        <p:spPr>
          <a:xfrm>
            <a:off x="1229193" y="1786132"/>
            <a:ext cx="10266104" cy="1426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Twentieth Century"/>
              <a:buNone/>
            </a:pPr>
            <a:r>
              <a:rPr lang="en-US" sz="6600" b="1">
                <a:solidFill>
                  <a:schemeClr val="dk1"/>
                </a:solidFill>
              </a:rPr>
              <a:t>1.“OJOS” </a:t>
            </a:r>
            <a:r>
              <a:rPr lang="en-US" sz="6600" b="1"/>
              <a:t>DE </a:t>
            </a:r>
            <a:r>
              <a:rPr lang="en-US" sz="6600" b="1">
                <a:solidFill>
                  <a:srgbClr val="0E00A0"/>
                </a:solidFill>
              </a:rPr>
              <a:t>PERRO AZUL</a:t>
            </a:r>
            <a:r>
              <a:rPr lang="en-US" sz="6600" b="1"/>
              <a:t>–</a:t>
            </a:r>
            <a:endParaRPr sz="6000" b="1" i="1">
              <a:highlight>
                <a:srgbClr val="002EAC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9"/>
          <p:cNvSpPr txBox="1">
            <a:spLocks noGrp="1"/>
          </p:cNvSpPr>
          <p:nvPr>
            <p:ph type="body" idx="1"/>
          </p:nvPr>
        </p:nvSpPr>
        <p:spPr>
          <a:xfrm>
            <a:off x="247484" y="274144"/>
            <a:ext cx="7577381" cy="354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None/>
            </a:pPr>
            <a:r>
              <a:rPr lang="en-US" sz="3200" b="1" i="1" dirty="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3200" b="1" i="1" dirty="0"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La vi</a:t>
            </a:r>
            <a:r>
              <a:rPr lang="en-US" sz="32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caminar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hacia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3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tocador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3200" b="1" i="1" dirty="0"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La vi</a:t>
            </a:r>
            <a:r>
              <a:rPr lang="en-US" sz="32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aparecer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luna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circular del </a:t>
            </a:r>
            <a:r>
              <a:rPr lang="en-US" sz="3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espejo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highlight>
                  <a:srgbClr val="000080"/>
                </a:highlight>
                <a:latin typeface="Arial"/>
                <a:ea typeface="Arial"/>
                <a:cs typeface="Arial"/>
                <a:sym typeface="Arial"/>
              </a:rPr>
              <a:t>mirándome</a:t>
            </a:r>
            <a:r>
              <a:rPr lang="en-US" sz="3200" b="1" i="1" dirty="0">
                <a:latin typeface="Arial"/>
                <a:ea typeface="Arial"/>
                <a:cs typeface="Arial"/>
                <a:sym typeface="Arial"/>
              </a:rPr>
              <a:t>… </a:t>
            </a:r>
            <a:r>
              <a:rPr lang="en-US" sz="3200" b="1" i="1" dirty="0">
                <a:highlight>
                  <a:srgbClr val="FF0000"/>
                </a:highlight>
                <a:latin typeface="Arial"/>
                <a:ea typeface="Arial"/>
                <a:cs typeface="Arial"/>
                <a:sym typeface="Arial"/>
              </a:rPr>
              <a:t>La vi</a:t>
            </a:r>
            <a:r>
              <a:rPr lang="en-US" sz="32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seguir</a:t>
            </a:r>
            <a:r>
              <a:rPr lang="en-US" sz="3200" b="1" i="1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highlight>
                  <a:srgbClr val="000080"/>
                </a:highlight>
                <a:latin typeface="Arial"/>
                <a:ea typeface="Arial"/>
                <a:cs typeface="Arial"/>
                <a:sym typeface="Arial"/>
              </a:rPr>
              <a:t>mirándome</a:t>
            </a:r>
            <a:r>
              <a:rPr lang="en-US" sz="3200" b="1" i="1" dirty="0">
                <a:highlight>
                  <a:srgbClr val="000080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 sus </a:t>
            </a:r>
            <a:r>
              <a:rPr lang="en-US" sz="3200" b="1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grandes</a:t>
            </a:r>
            <a:r>
              <a:rPr lang="en-US" sz="3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  <a:r>
              <a:rPr lang="en-US" sz="3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3200" b="1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ceniza</a:t>
            </a:r>
            <a:r>
              <a:rPr lang="en-US" sz="3200" b="1" i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encendida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…”</a:t>
            </a:r>
            <a:endParaRPr dirty="0"/>
          </a:p>
        </p:txBody>
      </p:sp>
      <p:sp>
        <p:nvSpPr>
          <p:cNvPr id="295" name="Google Shape;295;p9"/>
          <p:cNvSpPr txBox="1"/>
          <p:nvPr/>
        </p:nvSpPr>
        <p:spPr>
          <a:xfrm>
            <a:off x="1783830" y="3252055"/>
            <a:ext cx="1016068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“Y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volví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decirle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Te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veo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.’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ella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volvió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levantar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los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  <a:r>
              <a:rPr lang="en-US" sz="3200" b="1" i="1" u="sng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>
              <a:solidFill>
                <a:srgbClr val="FFFF00"/>
              </a:solidFill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desde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su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corpiño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en-US" sz="3200" b="1" i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‘Es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imposible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,’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dijo.Yo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pregunté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por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qué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Y 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ella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con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ojos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otra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vez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quietos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en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el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corpiño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‘</a:t>
            </a:r>
            <a:r>
              <a:rPr lang="en-US" sz="3200" b="1" i="1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Porque</a:t>
            </a:r>
            <a:r>
              <a:rPr lang="en-US" sz="3200" b="1" i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tienes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la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cara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vuelta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200" b="1" i="1" dirty="0" err="1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hacia</a:t>
            </a:r>
            <a:r>
              <a:rPr lang="en-US" sz="3200" b="1" i="1" dirty="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la pared.’</a:t>
            </a:r>
            <a:endParaRPr sz="3200" b="1" i="1" dirty="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電路">
  <a:themeElements>
    <a:clrScheme name="自訂 6">
      <a:dk1>
        <a:srgbClr val="000000"/>
      </a:dk1>
      <a:lt1>
        <a:srgbClr val="FFFFFF"/>
      </a:lt1>
      <a:dk2>
        <a:srgbClr val="011892"/>
      </a:dk2>
      <a:lt2>
        <a:srgbClr val="0096FF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3616</TotalTime>
  <Words>646</Words>
  <Application>Microsoft Macintosh PowerPoint</Application>
  <PresentationFormat>寬螢幕</PresentationFormat>
  <Paragraphs>71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Century Gothic</vt:lpstr>
      <vt:lpstr>Cambria</vt:lpstr>
      <vt:lpstr>Twentieth Century</vt:lpstr>
      <vt:lpstr>Book Antiqua</vt:lpstr>
      <vt:lpstr>Calibri</vt:lpstr>
      <vt:lpstr>Arial</vt:lpstr>
      <vt:lpstr>Noto Sans Symbols</vt:lpstr>
      <vt:lpstr>電路</vt:lpstr>
      <vt:lpstr>LA REALIDAD Y LA FANTASÍA EN OJOS DE PERRO AZUL </vt:lpstr>
      <vt:lpstr>ÍNDICE</vt:lpstr>
      <vt:lpstr>INTRODUCCIÓN</vt:lpstr>
      <vt:lpstr>“OJOS DE PERRO AZUL” : EL RESUMEN </vt:lpstr>
      <vt:lpstr>CONSTRUYENDO UN SUEÑO </vt:lpstr>
      <vt:lpstr>PowerPoint 簡報</vt:lpstr>
      <vt:lpstr>LOS TEMAS</vt:lpstr>
      <vt:lpstr>1.“OJOS” DE PERRO AZUL–</vt:lpstr>
      <vt:lpstr>PowerPoint 簡報</vt:lpstr>
      <vt:lpstr>PowerPoint 簡報</vt:lpstr>
      <vt:lpstr>2. LA REALIDAD /</vt:lpstr>
      <vt:lpstr>LA REALIDAD /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REALIDAD Y LA FANTASÍA EN OJOS DE PERRO AZUL </dc:title>
  <dc:creator>I-Tai Chang</dc:creator>
  <cp:lastModifiedBy>Chun-Chao Wang</cp:lastModifiedBy>
  <cp:revision>4</cp:revision>
  <dcterms:created xsi:type="dcterms:W3CDTF">2021-12-06T17:45:51Z</dcterms:created>
  <dcterms:modified xsi:type="dcterms:W3CDTF">2021-12-17T14:22:51Z</dcterms:modified>
</cp:coreProperties>
</file>