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rimo Bold" panose="020B070402020202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morant Garamond Light" pitchFamily="2" charset="0"/>
      <p:regular r:id="rId31"/>
    </p:embeddedFont>
    <p:embeddedFont>
      <p:font typeface="Cormorant Garamond Light Bold" pitchFamily="2" charset="0"/>
      <p:regular r:id="rId32"/>
    </p:embeddedFont>
    <p:embeddedFont>
      <p:font typeface="Cormorant Garamond Light Bold Italics" pitchFamily="2" charset="0"/>
      <p:regular r:id="rId33"/>
      <p:italic r:id="rId34"/>
    </p:embeddedFont>
    <p:embeddedFont>
      <p:font typeface="Cormorant Garamond Medium" pitchFamily="2" charset="0"/>
      <p:regular r:id="rId35"/>
    </p:embeddedFont>
    <p:embeddedFont>
      <p:font typeface="Cormorant Garamond Medium Bold" pitchFamily="2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0150" y="967972"/>
            <a:ext cx="6538145" cy="8351057"/>
            <a:chOff x="0" y="0"/>
            <a:chExt cx="8717527" cy="111347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82" r="1015" b="13919"/>
            <a:stretch>
              <a:fillRect/>
            </a:stretch>
          </p:blipFill>
          <p:spPr>
            <a:xfrm>
              <a:off x="0" y="0"/>
              <a:ext cx="8717527" cy="1113474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877300" y="1973511"/>
            <a:ext cx="8089523" cy="319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84"/>
              </a:lnSpc>
            </a:pPr>
            <a:r>
              <a:rPr lang="en-US" sz="10400" dirty="0">
                <a:solidFill>
                  <a:srgbClr val="2B3825"/>
                </a:solidFill>
                <a:latin typeface="Cormorant Garamond Medium Bold"/>
              </a:rPr>
              <a:t>La </a:t>
            </a:r>
            <a:r>
              <a:rPr lang="en-US" sz="10400" dirty="0" err="1">
                <a:solidFill>
                  <a:srgbClr val="2B3825"/>
                </a:solidFill>
                <a:latin typeface="Cormorant Garamond Medium Bold"/>
              </a:rPr>
              <a:t>lengua</a:t>
            </a:r>
            <a:r>
              <a:rPr lang="en-US" sz="10400" dirty="0">
                <a:solidFill>
                  <a:srgbClr val="2B3825"/>
                </a:solidFill>
                <a:latin typeface="Cormorant Garamond Medium Bold"/>
              </a:rPr>
              <a:t> de las mariposas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77300" y="8713238"/>
            <a:ext cx="7282691" cy="54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Presentada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por Esperanza y Marina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8366445" y="6380442"/>
            <a:ext cx="1887806" cy="0"/>
          </a:xfrm>
          <a:prstGeom prst="line">
            <a:avLst/>
          </a:prstGeom>
          <a:ln w="9525" cap="flat">
            <a:solidFill>
              <a:srgbClr val="69675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730166" y="5441301"/>
            <a:ext cx="6820010" cy="171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76"/>
              </a:lnSpc>
            </a:pPr>
            <a:r>
              <a:rPr lang="en-US" sz="5600" dirty="0">
                <a:solidFill>
                  <a:srgbClr val="2B3825"/>
                </a:solidFill>
                <a:latin typeface="Cormorant Garamond Light Bold"/>
              </a:rPr>
              <a:t>El </a:t>
            </a:r>
            <a:r>
              <a:rPr lang="en-US" sz="5600" dirty="0" err="1">
                <a:solidFill>
                  <a:srgbClr val="2B3825"/>
                </a:solidFill>
                <a:latin typeface="Cormorant Garamond Light Bold"/>
              </a:rPr>
              <a:t>mundo</a:t>
            </a:r>
            <a:r>
              <a:rPr lang="en-US" sz="5600" dirty="0">
                <a:solidFill>
                  <a:srgbClr val="2B3825"/>
                </a:solidFill>
                <a:latin typeface="Cormorant Garamond Light Bold"/>
              </a:rPr>
              <a:t> </a:t>
            </a:r>
            <a:r>
              <a:rPr lang="en-US" sz="5600" dirty="0" err="1">
                <a:solidFill>
                  <a:srgbClr val="2B3825"/>
                </a:solidFill>
                <a:latin typeface="Cormorant Garamond Light Bold"/>
              </a:rPr>
              <a:t>desde</a:t>
            </a:r>
            <a:r>
              <a:rPr lang="en-US" sz="5600" dirty="0">
                <a:solidFill>
                  <a:srgbClr val="2B3825"/>
                </a:solidFill>
                <a:latin typeface="Cormorant Garamond Light Bold"/>
              </a:rPr>
              <a:t> los </a:t>
            </a:r>
            <a:r>
              <a:rPr lang="en-US" sz="5600" dirty="0" err="1">
                <a:solidFill>
                  <a:srgbClr val="2B3825"/>
                </a:solidFill>
                <a:latin typeface="Cormorant Garamond Light Bold"/>
              </a:rPr>
              <a:t>ojos</a:t>
            </a:r>
            <a:r>
              <a:rPr lang="en-US" sz="5600" dirty="0">
                <a:solidFill>
                  <a:srgbClr val="2B3825"/>
                </a:solidFill>
                <a:latin typeface="Cormorant Garamond Light Bold"/>
              </a:rPr>
              <a:t> de un </a:t>
            </a:r>
            <a:r>
              <a:rPr lang="en-US" sz="5600" dirty="0" err="1">
                <a:solidFill>
                  <a:srgbClr val="2B3825"/>
                </a:solidFill>
                <a:latin typeface="Cormorant Garamond Light Bold"/>
              </a:rPr>
              <a:t>niño</a:t>
            </a:r>
            <a:endParaRPr lang="en-US" sz="5600" dirty="0">
              <a:solidFill>
                <a:srgbClr val="2B3825"/>
              </a:solidFill>
              <a:latin typeface="Cormorant Garamond Ligh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2" b="1352"/>
          <a:stretch>
            <a:fillRect/>
          </a:stretch>
        </p:blipFill>
        <p:spPr>
          <a:xfrm>
            <a:off x="5897880" y="3156647"/>
            <a:ext cx="6567719" cy="46827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84075" y="866775"/>
            <a:ext cx="15178408" cy="150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Nuevo método de educación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7325" y="8554799"/>
            <a:ext cx="7320652" cy="133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Método de obsevación</a:t>
            </a:r>
          </a:p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como enseñanza </a:t>
            </a:r>
          </a:p>
        </p:txBody>
      </p:sp>
      <p:sp>
        <p:nvSpPr>
          <p:cNvPr id="5" name="AutoShape 5"/>
          <p:cNvSpPr/>
          <p:nvPr/>
        </p:nvSpPr>
        <p:spPr>
          <a:xfrm>
            <a:off x="8340920" y="9258300"/>
            <a:ext cx="1606159" cy="0"/>
          </a:xfrm>
          <a:prstGeom prst="line">
            <a:avLst/>
          </a:prstGeom>
          <a:ln w="47625" cap="rnd">
            <a:solidFill>
              <a:srgbClr val="728675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" name="TextBox 6"/>
          <p:cNvSpPr txBox="1"/>
          <p:nvPr/>
        </p:nvSpPr>
        <p:spPr>
          <a:xfrm>
            <a:off x="10122581" y="8554799"/>
            <a:ext cx="8165419" cy="133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Método costumbre de </a:t>
            </a:r>
          </a:p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la educación represiva</a:t>
            </a:r>
          </a:p>
        </p:txBody>
      </p:sp>
      <p:sp>
        <p:nvSpPr>
          <p:cNvPr id="7" name="AutoShape 7"/>
          <p:cNvSpPr/>
          <p:nvPr/>
        </p:nvSpPr>
        <p:spPr>
          <a:xfrm>
            <a:off x="5897880" y="2744469"/>
            <a:ext cx="6492240" cy="0"/>
          </a:xfrm>
          <a:prstGeom prst="line">
            <a:avLst/>
          </a:prstGeom>
          <a:ln w="28575" cap="rnd">
            <a:solidFill>
              <a:srgbClr val="72867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638" t="17106" r="2759" b="18951"/>
          <a:stretch>
            <a:fillRect/>
          </a:stretch>
        </p:blipFill>
        <p:spPr>
          <a:xfrm>
            <a:off x="1683335" y="6744874"/>
            <a:ext cx="5868970" cy="29742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906" r="12384"/>
          <a:stretch>
            <a:fillRect/>
          </a:stretch>
        </p:blipFill>
        <p:spPr>
          <a:xfrm>
            <a:off x="10193595" y="3558685"/>
            <a:ext cx="5868970" cy="31861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5330" b="10613"/>
          <a:stretch>
            <a:fillRect/>
          </a:stretch>
        </p:blipFill>
        <p:spPr>
          <a:xfrm>
            <a:off x="1683335" y="584483"/>
            <a:ext cx="5868970" cy="29742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909209" y="1580114"/>
            <a:ext cx="6116836" cy="88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Medium"/>
              </a:rPr>
              <a:t>Las clases participativas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9845" y="4652030"/>
            <a:ext cx="6564630" cy="88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Medium"/>
              </a:rPr>
              <a:t>Las salidas a la naturaleza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09209" y="7740505"/>
            <a:ext cx="9914573" cy="88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Medium"/>
              </a:rPr>
              <a:t>Cultivar el conocimiento del entorono</a:t>
            </a:r>
          </a:p>
        </p:txBody>
      </p:sp>
      <p:sp>
        <p:nvSpPr>
          <p:cNvPr id="8" name="AutoShape 8"/>
          <p:cNvSpPr/>
          <p:nvPr/>
        </p:nvSpPr>
        <p:spPr>
          <a:xfrm rot="5400000">
            <a:off x="-2241232" y="5142255"/>
            <a:ext cx="6492240" cy="0"/>
          </a:xfrm>
          <a:prstGeom prst="line">
            <a:avLst/>
          </a:prstGeom>
          <a:ln w="19050" cap="rnd">
            <a:solidFill>
              <a:srgbClr val="928C8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9" name="AutoShape 9"/>
          <p:cNvSpPr/>
          <p:nvPr/>
        </p:nvSpPr>
        <p:spPr>
          <a:xfrm>
            <a:off x="7533805" y="2458279"/>
            <a:ext cx="6492240" cy="0"/>
          </a:xfrm>
          <a:prstGeom prst="line">
            <a:avLst/>
          </a:prstGeom>
          <a:ln w="19050" cap="rnd">
            <a:solidFill>
              <a:srgbClr val="696758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10" name="AutoShape 10"/>
          <p:cNvSpPr/>
          <p:nvPr/>
        </p:nvSpPr>
        <p:spPr>
          <a:xfrm>
            <a:off x="3199805" y="5554008"/>
            <a:ext cx="6993790" cy="0"/>
          </a:xfrm>
          <a:prstGeom prst="line">
            <a:avLst/>
          </a:prstGeom>
          <a:ln w="19050" cap="rnd">
            <a:solidFill>
              <a:srgbClr val="696758"/>
            </a:solidFill>
            <a:prstDash val="solid"/>
            <a:headEnd type="diamond" w="lg" len="lg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552306" y="8642483"/>
            <a:ext cx="10271476" cy="0"/>
          </a:xfrm>
          <a:prstGeom prst="line">
            <a:avLst/>
          </a:prstGeom>
          <a:ln w="19050" cap="rnd">
            <a:solidFill>
              <a:srgbClr val="696758"/>
            </a:solidFill>
            <a:prstDash val="solid"/>
            <a:headEnd type="none" w="sm" len="sm"/>
            <a:tailEnd type="diamond" w="lg" len="lg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07" b="3107"/>
          <a:stretch>
            <a:fillRect/>
          </a:stretch>
        </p:blipFill>
        <p:spPr>
          <a:xfrm>
            <a:off x="11121784" y="4631038"/>
            <a:ext cx="6464834" cy="40150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517" t="11108" b="10192"/>
          <a:stretch>
            <a:fillRect/>
          </a:stretch>
        </p:blipFill>
        <p:spPr>
          <a:xfrm>
            <a:off x="694197" y="4631038"/>
            <a:ext cx="8660221" cy="40150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59619" y="430145"/>
            <a:ext cx="13968761" cy="1503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8800" dirty="0" err="1">
                <a:solidFill>
                  <a:srgbClr val="2B3825"/>
                </a:solidFill>
                <a:latin typeface="Cormorant Garamond Medium"/>
              </a:rPr>
              <a:t>Comparación</a:t>
            </a:r>
            <a:r>
              <a:rPr lang="en-US" sz="8800" dirty="0">
                <a:solidFill>
                  <a:srgbClr val="2B3825"/>
                </a:solidFill>
                <a:latin typeface="Cormorant Garamond Medium"/>
              </a:rPr>
              <a:t> de </a:t>
            </a:r>
            <a:r>
              <a:rPr lang="en-US" sz="8800" dirty="0" err="1">
                <a:solidFill>
                  <a:srgbClr val="2B3825"/>
                </a:solidFill>
                <a:latin typeface="Cormorant Garamond Medium"/>
              </a:rPr>
              <a:t>interacción</a:t>
            </a:r>
            <a:endParaRPr lang="en-US" sz="8800" dirty="0">
              <a:solidFill>
                <a:srgbClr val="2B3825"/>
              </a:solidFill>
              <a:latin typeface="Cormorant Garamond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53482" y="2508552"/>
            <a:ext cx="7746802" cy="8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8"/>
              </a:lnSpc>
            </a:pPr>
            <a:r>
              <a:rPr lang="en-US" sz="5020" dirty="0">
                <a:solidFill>
                  <a:srgbClr val="2B3825"/>
                </a:solidFill>
                <a:latin typeface="Cormorant Garamond Medium"/>
              </a:rPr>
              <a:t>entre </a:t>
            </a:r>
            <a:r>
              <a:rPr lang="en-US" sz="5020" dirty="0" err="1">
                <a:solidFill>
                  <a:srgbClr val="2B3825"/>
                </a:solidFill>
                <a:latin typeface="Cormorant Garamond Medium"/>
              </a:rPr>
              <a:t>el</a:t>
            </a:r>
            <a:r>
              <a:rPr lang="en-US" sz="5020" dirty="0">
                <a:solidFill>
                  <a:srgbClr val="2B3825"/>
                </a:solidFill>
                <a:latin typeface="Cormorant Garamond Medium"/>
              </a:rPr>
              <a:t> </a:t>
            </a:r>
            <a:r>
              <a:rPr lang="en-US" sz="5020" dirty="0" err="1">
                <a:solidFill>
                  <a:srgbClr val="2B3825"/>
                </a:solidFill>
                <a:latin typeface="Cormorant Garamond Medium"/>
              </a:rPr>
              <a:t>estudiante</a:t>
            </a:r>
            <a:r>
              <a:rPr lang="en-US" sz="5020" dirty="0">
                <a:solidFill>
                  <a:srgbClr val="2B3825"/>
                </a:solidFill>
                <a:latin typeface="Cormorant Garamond Medium"/>
              </a:rPr>
              <a:t> y </a:t>
            </a:r>
            <a:r>
              <a:rPr lang="en-US" sz="5020" dirty="0" err="1">
                <a:solidFill>
                  <a:srgbClr val="2B3825"/>
                </a:solidFill>
                <a:latin typeface="Cormorant Garamond Medium"/>
              </a:rPr>
              <a:t>el</a:t>
            </a:r>
            <a:r>
              <a:rPr lang="en-US" sz="5020" dirty="0">
                <a:solidFill>
                  <a:srgbClr val="2B3825"/>
                </a:solidFill>
                <a:latin typeface="Cormorant Garamond Medium"/>
              </a:rPr>
              <a:t> maestro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0906" y="2494882"/>
            <a:ext cx="7746802" cy="88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B3825"/>
                </a:solidFill>
                <a:latin typeface="Cormorant Garamond Medium"/>
              </a:rPr>
              <a:t>entre los padres y </a:t>
            </a:r>
            <a:r>
              <a:rPr lang="en-US" sz="5199" dirty="0" err="1">
                <a:solidFill>
                  <a:srgbClr val="2B3825"/>
                </a:solidFill>
                <a:latin typeface="Cormorant Garamond Medium"/>
              </a:rPr>
              <a:t>el</a:t>
            </a:r>
            <a:r>
              <a:rPr lang="en-US" sz="5199" dirty="0">
                <a:solidFill>
                  <a:srgbClr val="2B3825"/>
                </a:solidFill>
                <a:latin typeface="Cormorant Garamond Medium"/>
              </a:rPr>
              <a:t> maestro</a:t>
            </a:r>
          </a:p>
        </p:txBody>
      </p:sp>
      <p:sp>
        <p:nvSpPr>
          <p:cNvPr id="7" name="AutoShape 7"/>
          <p:cNvSpPr/>
          <p:nvPr/>
        </p:nvSpPr>
        <p:spPr>
          <a:xfrm rot="-11877">
            <a:off x="2488966" y="9290819"/>
            <a:ext cx="13310069" cy="0"/>
          </a:xfrm>
          <a:prstGeom prst="line">
            <a:avLst/>
          </a:prstGeom>
          <a:ln w="28575" cap="rnd">
            <a:solidFill>
              <a:srgbClr val="DFE4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3019235" y="3464545"/>
            <a:ext cx="4010144" cy="6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Cormorant Garamond Medium Bold"/>
              </a:rPr>
              <a:t>Activa</a:t>
            </a:r>
            <a:endParaRPr lang="en-US" sz="3599" dirty="0">
              <a:solidFill>
                <a:srgbClr val="000000"/>
              </a:solidFill>
              <a:latin typeface="Cormorant Garamond Medium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21811" y="3464545"/>
            <a:ext cx="4010144" cy="6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Cormorant Garamond Medium Bold"/>
              </a:rPr>
              <a:t>Pasiva</a:t>
            </a:r>
            <a:endParaRPr lang="en-US" sz="3599" dirty="0">
              <a:solidFill>
                <a:srgbClr val="000000"/>
              </a:solidFill>
              <a:latin typeface="Cormorant Garamond Medium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8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919" y="3003758"/>
            <a:ext cx="15875381" cy="3707463"/>
            <a:chOff x="0" y="0"/>
            <a:chExt cx="21167175" cy="49432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79886"/>
              <a:ext cx="21167175" cy="356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03</a:t>
              </a:r>
            </a:p>
            <a:p>
              <a:pPr marL="0" lvl="0" indent="0" algn="ctr">
                <a:lnSpc>
                  <a:spcPts val="10560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Familia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4930584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951" b="10951"/>
          <a:stretch>
            <a:fillRect/>
          </a:stretch>
        </p:blipFill>
        <p:spPr>
          <a:xfrm>
            <a:off x="397444" y="0"/>
            <a:ext cx="5426021" cy="333041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389368">
            <a:off x="8112108" y="1656024"/>
            <a:ext cx="3359689" cy="0"/>
          </a:xfrm>
          <a:prstGeom prst="line">
            <a:avLst/>
          </a:prstGeom>
          <a:ln w="47625" cap="rnd">
            <a:solidFill>
              <a:srgbClr val="4F734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68" r="12863" b="268"/>
          <a:stretch>
            <a:fillRect/>
          </a:stretch>
        </p:blipFill>
        <p:spPr>
          <a:xfrm>
            <a:off x="5823465" y="3244685"/>
            <a:ext cx="4010484" cy="2572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1948"/>
          <a:stretch>
            <a:fillRect/>
          </a:stretch>
        </p:blipFill>
        <p:spPr>
          <a:xfrm>
            <a:off x="5823465" y="7961391"/>
            <a:ext cx="4010484" cy="23063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856650" y="2945086"/>
            <a:ext cx="13422789" cy="2006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Madre</a:t>
            </a:r>
          </a:p>
          <a:p>
            <a:pPr marL="820417" lvl="1" indent="-410209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Padre</a:t>
            </a:r>
          </a:p>
          <a:p>
            <a:pPr marL="820417" lvl="1" indent="-410209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B3825"/>
                </a:solidFill>
                <a:latin typeface="Cormorant Garamond Medium"/>
              </a:rPr>
              <a:t>hermano</a:t>
            </a:r>
          </a:p>
        </p:txBody>
      </p:sp>
      <p:sp>
        <p:nvSpPr>
          <p:cNvPr id="7" name="AutoShape 7"/>
          <p:cNvSpPr/>
          <p:nvPr/>
        </p:nvSpPr>
        <p:spPr>
          <a:xfrm rot="10769185">
            <a:off x="15679398" y="4927636"/>
            <a:ext cx="2608356" cy="0"/>
          </a:xfrm>
          <a:prstGeom prst="line">
            <a:avLst/>
          </a:prstGeom>
          <a:ln w="47625" cap="rnd">
            <a:solidFill>
              <a:srgbClr val="4F734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10769185">
            <a:off x="9834196" y="9767489"/>
            <a:ext cx="2608356" cy="0"/>
          </a:xfrm>
          <a:prstGeom prst="line">
            <a:avLst/>
          </a:prstGeom>
          <a:ln w="47625" cap="rnd">
            <a:solidFill>
              <a:srgbClr val="4F734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20755" t="22052" r="3981" b="23349"/>
          <a:stretch>
            <a:fillRect/>
          </a:stretch>
        </p:blipFill>
        <p:spPr>
          <a:xfrm>
            <a:off x="397444" y="5637140"/>
            <a:ext cx="5426021" cy="295215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539957" y="1085390"/>
            <a:ext cx="15178408" cy="150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Miembros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56650" y="6910585"/>
            <a:ext cx="7033906" cy="2007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2B3825"/>
                </a:solidFill>
                <a:latin typeface="Cormorant Garamond Medium"/>
              </a:rPr>
              <a:t>Las </a:t>
            </a:r>
            <a:r>
              <a:rPr lang="en-US" sz="3799" dirty="0" err="1">
                <a:solidFill>
                  <a:srgbClr val="2B3825"/>
                </a:solidFill>
                <a:latin typeface="Cormorant Garamond Medium"/>
              </a:rPr>
              <a:t>diferentes</a:t>
            </a:r>
            <a:r>
              <a:rPr lang="en-US" sz="3799" dirty="0">
                <a:solidFill>
                  <a:srgbClr val="2B3825"/>
                </a:solidFill>
                <a:latin typeface="Cormorant Garamond Medium"/>
              </a:rPr>
              <a:t> ideas de la </a:t>
            </a:r>
            <a:r>
              <a:rPr lang="en-US" sz="3799" dirty="0" err="1">
                <a:solidFill>
                  <a:srgbClr val="2B3825"/>
                </a:solidFill>
                <a:latin typeface="Cormorant Garamond Medium"/>
              </a:rPr>
              <a:t>familia</a:t>
            </a:r>
            <a:endParaRPr lang="en-US" sz="3799" dirty="0">
              <a:solidFill>
                <a:srgbClr val="2B3825"/>
              </a:solidFill>
              <a:latin typeface="Cormorant Garamond Medium"/>
            </a:endParaRP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dirty="0" err="1">
                <a:solidFill>
                  <a:srgbClr val="2B3825"/>
                </a:solidFill>
                <a:latin typeface="Cormorant Garamond Medium"/>
              </a:rPr>
              <a:t>Opciones</a:t>
            </a:r>
            <a:r>
              <a:rPr lang="en-US" sz="3799" dirty="0">
                <a:solidFill>
                  <a:srgbClr val="2B3825"/>
                </a:solidFill>
                <a:latin typeface="Cormorant Garamond Medium"/>
              </a:rPr>
              <a:t> </a:t>
            </a:r>
            <a:r>
              <a:rPr lang="en-US" sz="3799" dirty="0" err="1">
                <a:solidFill>
                  <a:srgbClr val="2B3825"/>
                </a:solidFill>
                <a:latin typeface="Cormorant Garamond Medium"/>
              </a:rPr>
              <a:t>limitadas</a:t>
            </a:r>
            <a:r>
              <a:rPr lang="en-US" sz="3799" dirty="0">
                <a:solidFill>
                  <a:srgbClr val="2B3825"/>
                </a:solidFill>
                <a:latin typeface="Cormorant Garamond Medium"/>
              </a:rPr>
              <a:t> del </a:t>
            </a:r>
            <a:r>
              <a:rPr lang="en-US" sz="3799" dirty="0" err="1">
                <a:solidFill>
                  <a:srgbClr val="2B3825"/>
                </a:solidFill>
                <a:latin typeface="Cormorant Garamond Medium"/>
              </a:rPr>
              <a:t>niño</a:t>
            </a:r>
            <a:endParaRPr lang="en-US" sz="3799" dirty="0">
              <a:solidFill>
                <a:srgbClr val="2B3825"/>
              </a:solidFill>
              <a:latin typeface="Cormorant Garamond Medium"/>
            </a:endParaRP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2B3825"/>
                </a:solidFill>
                <a:latin typeface="Cormorant Garamond Medium"/>
              </a:rPr>
              <a:t>Estado bajo de las </a:t>
            </a:r>
            <a:r>
              <a:rPr lang="en-US" sz="3799" dirty="0" err="1">
                <a:solidFill>
                  <a:srgbClr val="2B3825"/>
                </a:solidFill>
                <a:latin typeface="Cormorant Garamond Medium"/>
              </a:rPr>
              <a:t>mujeres</a:t>
            </a:r>
            <a:endParaRPr lang="en-US" sz="3799" dirty="0">
              <a:solidFill>
                <a:srgbClr val="2B3825"/>
              </a:solidFill>
              <a:latin typeface="Cormorant Garamond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56650" y="5541890"/>
            <a:ext cx="6332339" cy="88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B3825"/>
                </a:solidFill>
                <a:latin typeface="Cormorant Garamond Medium Bold"/>
              </a:rPr>
              <a:t>susceso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8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919" y="3003758"/>
            <a:ext cx="15875381" cy="3707463"/>
            <a:chOff x="0" y="0"/>
            <a:chExt cx="21167175" cy="49432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79886"/>
              <a:ext cx="21167175" cy="356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04</a:t>
              </a:r>
            </a:p>
            <a:p>
              <a:pPr marL="0" lvl="0" indent="0" algn="ctr">
                <a:lnSpc>
                  <a:spcPts val="10560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Amor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4930584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9250" y="4220973"/>
            <a:ext cx="15049500" cy="6066027"/>
            <a:chOff x="0" y="0"/>
            <a:chExt cx="21640800" cy="872279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702" b="13683"/>
            <a:stretch>
              <a:fillRect/>
            </a:stretch>
          </p:blipFill>
          <p:spPr>
            <a:xfrm>
              <a:off x="0" y="0"/>
              <a:ext cx="21640800" cy="872279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1038225"/>
            <a:ext cx="16230600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Moncho y la niña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14531"/>
            <a:ext cx="16230600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en-US" sz="4200">
                <a:solidFill>
                  <a:srgbClr val="2B3825"/>
                </a:solidFill>
                <a:latin typeface="Cormorant Garamond Light Bold"/>
              </a:rPr>
              <a:t>El amor puro e inocente.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7827781" y="6503938"/>
            <a:ext cx="2622913" cy="0"/>
          </a:xfrm>
          <a:prstGeom prst="line">
            <a:avLst/>
          </a:prstGeom>
          <a:ln w="9525" cap="flat">
            <a:solidFill>
              <a:srgbClr val="B1C3B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28700" y="5197244"/>
            <a:ext cx="7387375" cy="3717929"/>
            <a:chOff x="0" y="0"/>
            <a:chExt cx="9849833" cy="495723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1050" b="13373"/>
            <a:stretch>
              <a:fillRect/>
            </a:stretch>
          </p:blipFill>
          <p:spPr>
            <a:xfrm>
              <a:off x="0" y="0"/>
              <a:ext cx="9849833" cy="49572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9871925" y="5197244"/>
            <a:ext cx="7387375" cy="3717929"/>
            <a:chOff x="0" y="0"/>
            <a:chExt cx="9849833" cy="495723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21175" t="54928" r="6732"/>
            <a:stretch>
              <a:fillRect/>
            </a:stretch>
          </p:blipFill>
          <p:spPr>
            <a:xfrm>
              <a:off x="0" y="0"/>
              <a:ext cx="9849833" cy="4957239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2426833" y="1203187"/>
            <a:ext cx="13434335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Andrés y la nena china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95531"/>
            <a:ext cx="16230600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</a:pPr>
            <a:r>
              <a:rPr lang="en-US" sz="4200">
                <a:solidFill>
                  <a:srgbClr val="2B3825"/>
                </a:solidFill>
                <a:latin typeface="Cormorant Garamond Light Bold"/>
              </a:rPr>
              <a:t>El amor mágico pero imposible.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78828"/>
            <a:ext cx="10028946" cy="6730011"/>
            <a:chOff x="0" y="0"/>
            <a:chExt cx="13371927" cy="89733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177"/>
            <a:stretch>
              <a:fillRect/>
            </a:stretch>
          </p:blipFill>
          <p:spPr>
            <a:xfrm>
              <a:off x="0" y="0"/>
              <a:ext cx="13371927" cy="897334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783794" y="3914894"/>
            <a:ext cx="6932706" cy="122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</a:pPr>
            <a:r>
              <a:rPr lang="en-US" sz="8000">
                <a:solidFill>
                  <a:srgbClr val="2B3825"/>
                </a:solidFill>
                <a:latin typeface="Cormorant Garamond Medium Bold"/>
              </a:rPr>
              <a:t>O'Lis y Carmiña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26744" y="5667633"/>
            <a:ext cx="6189756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2B3825"/>
                </a:solidFill>
                <a:latin typeface="Cormorant Garamond Light"/>
              </a:rPr>
              <a:t>El amor corporal y violento.</a:t>
            </a:r>
          </a:p>
        </p:txBody>
      </p:sp>
      <p:sp>
        <p:nvSpPr>
          <p:cNvPr id="6" name="AutoShape 6"/>
          <p:cNvSpPr/>
          <p:nvPr/>
        </p:nvSpPr>
        <p:spPr>
          <a:xfrm>
            <a:off x="1383919" y="1389624"/>
            <a:ext cx="15875381" cy="0"/>
          </a:xfrm>
          <a:prstGeom prst="line">
            <a:avLst/>
          </a:prstGeom>
          <a:ln w="9525" cap="flat">
            <a:solidFill>
              <a:srgbClr val="2B382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5615974" cy="401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Las alegorías  políticas</a:t>
            </a:r>
          </a:p>
          <a:p>
            <a:pPr marL="0" lvl="0" indent="0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del amor.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84926" y="1478311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>
                <a:solidFill>
                  <a:srgbClr val="2B3825"/>
                </a:solidFill>
                <a:latin typeface="Cormorant Garamond Medium Bold"/>
              </a:rPr>
              <a:t>El amor puro e inocente.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84926" y="4215197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 dirty="0">
                <a:solidFill>
                  <a:srgbClr val="2B3825"/>
                </a:solidFill>
                <a:latin typeface="Cormorant Garamond Medium Bold"/>
              </a:rPr>
              <a:t>El amor </a:t>
            </a:r>
            <a:r>
              <a:rPr lang="en-US" sz="3799" dirty="0" err="1">
                <a:solidFill>
                  <a:srgbClr val="2B3825"/>
                </a:solidFill>
                <a:latin typeface="Cormorant Garamond Medium Bold"/>
              </a:rPr>
              <a:t>mágico</a:t>
            </a:r>
            <a:r>
              <a:rPr lang="en-US" sz="3799" dirty="0">
                <a:solidFill>
                  <a:srgbClr val="2B3825"/>
                </a:solidFill>
                <a:latin typeface="Cormorant Garamond Medium Bold"/>
              </a:rPr>
              <a:t> </a:t>
            </a:r>
            <a:r>
              <a:rPr lang="en-US" sz="3799" dirty="0" err="1">
                <a:solidFill>
                  <a:srgbClr val="2B3825"/>
                </a:solidFill>
                <a:latin typeface="Cormorant Garamond Medium Bold"/>
              </a:rPr>
              <a:t>pero</a:t>
            </a:r>
            <a:r>
              <a:rPr lang="en-US" sz="3799" dirty="0">
                <a:solidFill>
                  <a:srgbClr val="2B3825"/>
                </a:solidFill>
                <a:latin typeface="Cormorant Garamond Medium Bold"/>
              </a:rPr>
              <a:t> </a:t>
            </a:r>
            <a:r>
              <a:rPr lang="en-US" sz="3799" dirty="0" err="1">
                <a:solidFill>
                  <a:srgbClr val="2B3825"/>
                </a:solidFill>
                <a:latin typeface="Cormorant Garamond Medium Bold"/>
              </a:rPr>
              <a:t>imposible</a:t>
            </a:r>
            <a:r>
              <a:rPr lang="en-US" sz="3799" dirty="0">
                <a:solidFill>
                  <a:srgbClr val="2B3825"/>
                </a:solidFill>
                <a:latin typeface="Cormorant Garamond Medium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84926" y="7077898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>
                <a:solidFill>
                  <a:srgbClr val="2B3825"/>
                </a:solidFill>
                <a:latin typeface="Cormorant Garamond Medium Bold"/>
              </a:rPr>
              <a:t>El amor corporal y violento.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84926" y="2083164"/>
            <a:ext cx="6846556" cy="10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 Bold"/>
              </a:rPr>
              <a:t>El hermoso y sereno paisaje natural de Galicia antes de la Guerra.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84926" y="4905646"/>
            <a:ext cx="6846556" cy="10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"/>
              </a:rPr>
              <a:t>La idealización de la Segunda República y su inevitable fracaso por divisiones.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4926" y="7764432"/>
            <a:ext cx="6846556" cy="105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9"/>
              </a:lnSpc>
            </a:pPr>
            <a:r>
              <a:rPr lang="en-US" sz="3199" dirty="0">
                <a:solidFill>
                  <a:srgbClr val="2B3825"/>
                </a:solidFill>
                <a:latin typeface="Cormorant Garamond Light"/>
              </a:rPr>
              <a:t>La </a:t>
            </a:r>
            <a:r>
              <a:rPr lang="en-US" sz="3199" dirty="0" err="1">
                <a:solidFill>
                  <a:srgbClr val="2B3825"/>
                </a:solidFill>
                <a:latin typeface="Cormorant Garamond Light"/>
              </a:rPr>
              <a:t>avidez</a:t>
            </a:r>
            <a:r>
              <a:rPr lang="en-US" sz="3199" dirty="0">
                <a:solidFill>
                  <a:srgbClr val="2B3825"/>
                </a:solidFill>
                <a:latin typeface="Cormorant Garamond Light"/>
              </a:rPr>
              <a:t> del </a:t>
            </a:r>
            <a:r>
              <a:rPr lang="en-US" sz="3199" dirty="0" err="1">
                <a:solidFill>
                  <a:srgbClr val="2B3825"/>
                </a:solidFill>
                <a:latin typeface="Cormorant Garamond Light"/>
              </a:rPr>
              <a:t>poder</a:t>
            </a:r>
            <a:r>
              <a:rPr lang="en-US" sz="3199" dirty="0">
                <a:solidFill>
                  <a:srgbClr val="2B3825"/>
                </a:solidFill>
                <a:latin typeface="Cormorant Garamond Light"/>
              </a:rPr>
              <a:t> y la </a:t>
            </a:r>
            <a:r>
              <a:rPr lang="en-US" sz="3199" dirty="0" err="1">
                <a:solidFill>
                  <a:srgbClr val="2B3825"/>
                </a:solidFill>
                <a:latin typeface="Cormorant Garamond Light"/>
              </a:rPr>
              <a:t>violencia</a:t>
            </a:r>
            <a:r>
              <a:rPr lang="en-US" sz="3199" dirty="0">
                <a:solidFill>
                  <a:srgbClr val="2B3825"/>
                </a:solidFill>
                <a:latin typeface="Cormorant Garamond Light"/>
              </a:rPr>
              <a:t> que se </a:t>
            </a:r>
            <a:r>
              <a:rPr lang="en-US" sz="3199" dirty="0" err="1">
                <a:solidFill>
                  <a:srgbClr val="2B3825"/>
                </a:solidFill>
                <a:latin typeface="Cormorant Garamond Light"/>
              </a:rPr>
              <a:t>avecinan</a:t>
            </a:r>
            <a:r>
              <a:rPr lang="en-US" sz="3199" dirty="0">
                <a:solidFill>
                  <a:srgbClr val="2B3825"/>
                </a:solidFill>
                <a:latin typeface="Cormorant Garamond Light"/>
              </a:rPr>
              <a:t> </a:t>
            </a:r>
            <a:r>
              <a:rPr lang="en-US" sz="3199" dirty="0" err="1">
                <a:solidFill>
                  <a:srgbClr val="2B3825"/>
                </a:solidFill>
                <a:latin typeface="Cormorant Garamond Light"/>
              </a:rPr>
              <a:t>durante</a:t>
            </a:r>
            <a:r>
              <a:rPr lang="en-US" sz="3199" dirty="0">
                <a:solidFill>
                  <a:srgbClr val="2B3825"/>
                </a:solidFill>
                <a:latin typeface="Cormorant Garamond Light"/>
              </a:rPr>
              <a:t> la Guerra.</a:t>
            </a:r>
          </a:p>
        </p:txBody>
      </p:sp>
      <p:sp>
        <p:nvSpPr>
          <p:cNvPr id="9" name="AutoShape 9"/>
          <p:cNvSpPr/>
          <p:nvPr/>
        </p:nvSpPr>
        <p:spPr>
          <a:xfrm>
            <a:off x="8684926" y="3718591"/>
            <a:ext cx="7139516" cy="0"/>
          </a:xfrm>
          <a:prstGeom prst="line">
            <a:avLst/>
          </a:prstGeom>
          <a:ln w="9525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684926" y="6540454"/>
            <a:ext cx="7139516" cy="0"/>
          </a:xfrm>
          <a:prstGeom prst="line">
            <a:avLst/>
          </a:prstGeom>
          <a:ln w="9525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21801">
            <a:off x="1618643" y="7099451"/>
            <a:ext cx="5435768" cy="0"/>
          </a:xfrm>
          <a:prstGeom prst="line">
            <a:avLst/>
          </a:prstGeom>
          <a:ln w="9525" cap="flat">
            <a:solidFill>
              <a:srgbClr val="B1C3B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5430" b="5430"/>
          <a:stretch>
            <a:fillRect/>
          </a:stretch>
        </p:blipFill>
        <p:spPr>
          <a:xfrm>
            <a:off x="13186957" y="4246284"/>
            <a:ext cx="3744567" cy="520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4386384"/>
            <a:ext cx="3998772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>
                <a:solidFill>
                  <a:srgbClr val="2B3825"/>
                </a:solidFill>
                <a:latin typeface="Cormorant Garamond Medium Bold"/>
              </a:rPr>
              <a:t>Director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5222796"/>
            <a:ext cx="3998772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>
                <a:solidFill>
                  <a:srgbClr val="2B3825"/>
                </a:solidFill>
                <a:latin typeface="Cormorant Garamond Medium Bold"/>
              </a:rPr>
              <a:t>Guión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7342050"/>
            <a:ext cx="3998772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>
                <a:solidFill>
                  <a:srgbClr val="2B3825"/>
                </a:solidFill>
                <a:latin typeface="Cormorant Garamond Medium Bold"/>
              </a:rPr>
              <a:t>Intérpretes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2307" y="1038225"/>
            <a:ext cx="5976974" cy="267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799" dirty="0">
                <a:solidFill>
                  <a:srgbClr val="2B3825"/>
                </a:solidFill>
                <a:latin typeface="Cormorant Garamond Medium Bold"/>
              </a:rPr>
              <a:t>La </a:t>
            </a:r>
            <a:r>
              <a:rPr lang="en-US" sz="8799" dirty="0" err="1">
                <a:solidFill>
                  <a:srgbClr val="2B3825"/>
                </a:solidFill>
                <a:latin typeface="Cormorant Garamond Medium Bold"/>
              </a:rPr>
              <a:t>lengua</a:t>
            </a:r>
            <a:r>
              <a:rPr lang="en-US" sz="8799" dirty="0">
                <a:solidFill>
                  <a:srgbClr val="2B3825"/>
                </a:solidFill>
                <a:latin typeface="Cormorant Garamond Medium Bold"/>
              </a:rPr>
              <a:t> de las mariposas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75338" y="4329234"/>
            <a:ext cx="4672277" cy="54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José Luis Cuerda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75338" y="5165646"/>
            <a:ext cx="4672277" cy="168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Rafael Azcona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José Luis Cuerda</a:t>
            </a:r>
          </a:p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Manuel Rivas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75338" y="7284900"/>
            <a:ext cx="6946549" cy="225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Fernando Fernán Gómez </a:t>
            </a:r>
            <a:r>
              <a:rPr lang="en-US" sz="3200">
                <a:solidFill>
                  <a:srgbClr val="2B3825"/>
                </a:solidFill>
                <a:latin typeface="Cormorant Garamond Light Bold Italics"/>
              </a:rPr>
              <a:t>como Don Gregorio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Manuel Lozano </a:t>
            </a:r>
            <a:r>
              <a:rPr lang="en-US" sz="3200">
                <a:solidFill>
                  <a:srgbClr val="2B3825"/>
                </a:solidFill>
                <a:latin typeface="Cormorant Garamond Light Bold Italics"/>
              </a:rPr>
              <a:t>como Moncho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Uxía Blanco </a:t>
            </a:r>
            <a:r>
              <a:rPr lang="en-US" sz="3200">
                <a:solidFill>
                  <a:srgbClr val="2B3825"/>
                </a:solidFill>
                <a:latin typeface="Cormorant Garamond Light Bold Italics"/>
              </a:rPr>
              <a:t>como Rosa</a:t>
            </a:r>
          </a:p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Gonzalo Uriarte </a:t>
            </a:r>
            <a:r>
              <a:rPr lang="en-US" sz="3200">
                <a:solidFill>
                  <a:srgbClr val="2B3825"/>
                </a:solidFill>
                <a:latin typeface="Cormorant Garamond Light Bold Italics"/>
              </a:rPr>
              <a:t>como Ramón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1815465"/>
            <a:ext cx="7787525" cy="1894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2B3825"/>
                </a:solidFill>
                <a:latin typeface="Cormorant Garamond Light Bold"/>
              </a:rPr>
              <a:t>Adaptada</a:t>
            </a:r>
            <a:r>
              <a:rPr lang="en-US" sz="3600" dirty="0">
                <a:solidFill>
                  <a:srgbClr val="2B3825"/>
                </a:solidFill>
                <a:latin typeface="Cormorant Garamond Light Bold"/>
              </a:rPr>
              <a:t> de </a:t>
            </a:r>
            <a:r>
              <a:rPr lang="en-US" sz="3600" dirty="0" err="1">
                <a:solidFill>
                  <a:srgbClr val="2B3825"/>
                </a:solidFill>
                <a:latin typeface="Cormorant Garamond Light Bold"/>
              </a:rPr>
              <a:t>tres</a:t>
            </a:r>
            <a:r>
              <a:rPr lang="en-US" sz="3600" dirty="0">
                <a:solidFill>
                  <a:srgbClr val="2B3825"/>
                </a:solidFill>
                <a:latin typeface="Cormorant Garamond Light Bold"/>
              </a:rPr>
              <a:t> </a:t>
            </a:r>
            <a:r>
              <a:rPr lang="en-US" sz="3600" dirty="0" err="1">
                <a:solidFill>
                  <a:srgbClr val="2B3825"/>
                </a:solidFill>
                <a:latin typeface="Cormorant Garamond Light Bold"/>
              </a:rPr>
              <a:t>cuentos</a:t>
            </a:r>
            <a:r>
              <a:rPr lang="en-US" sz="3600" dirty="0">
                <a:solidFill>
                  <a:srgbClr val="2B3825"/>
                </a:solidFill>
                <a:latin typeface="Cormorant Garamond Light Bold"/>
              </a:rPr>
              <a:t> </a:t>
            </a:r>
            <a:r>
              <a:rPr lang="en-US" sz="3600" dirty="0" err="1">
                <a:solidFill>
                  <a:srgbClr val="2B3825"/>
                </a:solidFill>
                <a:latin typeface="Cormorant Garamond Light Bold"/>
              </a:rPr>
              <a:t>escritos</a:t>
            </a:r>
            <a:r>
              <a:rPr lang="en-US" sz="3600" dirty="0">
                <a:solidFill>
                  <a:srgbClr val="2B3825"/>
                </a:solidFill>
                <a:latin typeface="Cormorant Garamond Light Bold"/>
              </a:rPr>
              <a:t> por Manuel Rivas: 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“La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lengua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de las mariposas,” “Un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saxo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en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la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niebla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” y “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Carmiña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.” </a:t>
            </a:r>
            <a:endParaRPr lang="en-US" sz="3600" dirty="0">
              <a:solidFill>
                <a:srgbClr val="2B3825"/>
              </a:solidFill>
              <a:latin typeface="Cormorant Garamond Ligh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8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919" y="3674318"/>
            <a:ext cx="15875381" cy="2366343"/>
            <a:chOff x="0" y="0"/>
            <a:chExt cx="21167175" cy="3155124"/>
          </a:xfrm>
        </p:grpSpPr>
        <p:sp>
          <p:nvSpPr>
            <p:cNvPr id="3" name="TextBox 3"/>
            <p:cNvSpPr txBox="1"/>
            <p:nvPr/>
          </p:nvSpPr>
          <p:spPr>
            <a:xfrm>
              <a:off x="0" y="579886"/>
              <a:ext cx="21167175" cy="177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60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Conclusiones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142424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5039" y="4322314"/>
            <a:ext cx="11402961" cy="5964686"/>
            <a:chOff x="0" y="0"/>
            <a:chExt cx="15203948" cy="795291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0522" b="10522"/>
            <a:stretch>
              <a:fillRect/>
            </a:stretch>
          </p:blipFill>
          <p:spPr>
            <a:xfrm>
              <a:off x="0" y="0"/>
              <a:ext cx="15203948" cy="7952914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12161">
            <a:off x="6489285" y="1370574"/>
            <a:ext cx="10770049" cy="0"/>
          </a:xfrm>
          <a:prstGeom prst="line">
            <a:avLst/>
          </a:prstGeom>
          <a:ln w="9525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862705"/>
            <a:ext cx="4867107" cy="438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</a:pPr>
            <a:r>
              <a:rPr lang="en-US" sz="7200">
                <a:solidFill>
                  <a:srgbClr val="2B3825"/>
                </a:solidFill>
                <a:latin typeface="Cormorant Garamond Medium Bold"/>
              </a:rPr>
              <a:t>¿Por qué se utiliza a un niño como protagonista?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85471" y="1943634"/>
            <a:ext cx="4672277" cy="168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Poner un contraste entre la inocencia de un niño y la malicia del mundo adulto.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86519" y="1943634"/>
            <a:ext cx="4672277" cy="168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Presentar la evolución desde la inocencia hasta un mayor conocimiento de la realidad.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55613" y="420118"/>
            <a:ext cx="8580502" cy="9402007"/>
            <a:chOff x="0" y="0"/>
            <a:chExt cx="11440670" cy="125360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94" b="13450"/>
            <a:stretch>
              <a:fillRect/>
            </a:stretch>
          </p:blipFill>
          <p:spPr>
            <a:xfrm>
              <a:off x="0" y="0"/>
              <a:ext cx="11440670" cy="1253600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509130" y="6403829"/>
            <a:ext cx="6212906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60"/>
              </a:lnSpc>
            </a:pPr>
            <a:r>
              <a:rPr lang="en-US" sz="8799" dirty="0">
                <a:solidFill>
                  <a:srgbClr val="F9FFED"/>
                </a:solidFill>
                <a:latin typeface="Cormorant Garamond Medium Bold"/>
              </a:rPr>
              <a:t>FIN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1767" y="8283663"/>
            <a:ext cx="5370269" cy="48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840"/>
              </a:lnSpc>
            </a:pPr>
            <a:r>
              <a:rPr lang="en-US" sz="3200" dirty="0">
                <a:solidFill>
                  <a:srgbClr val="B1C3B8"/>
                </a:solidFill>
                <a:latin typeface="Cormorant Garamond Light Bold"/>
              </a:rPr>
              <a:t>¡</a:t>
            </a:r>
            <a:r>
              <a:rPr lang="en-US" sz="3200" dirty="0" err="1">
                <a:solidFill>
                  <a:srgbClr val="B1C3B8"/>
                </a:solidFill>
                <a:latin typeface="Cormorant Garamond Light Bold"/>
              </a:rPr>
              <a:t>Muchas</a:t>
            </a:r>
            <a:r>
              <a:rPr lang="en-US" sz="3200" dirty="0">
                <a:solidFill>
                  <a:srgbClr val="B1C3B8"/>
                </a:solidFill>
                <a:latin typeface="Cormorant Garamond Light Bold"/>
              </a:rPr>
              <a:t> gracias!</a:t>
            </a:r>
          </a:p>
        </p:txBody>
      </p:sp>
      <p:sp>
        <p:nvSpPr>
          <p:cNvPr id="6" name="AutoShape 6"/>
          <p:cNvSpPr/>
          <p:nvPr/>
        </p:nvSpPr>
        <p:spPr>
          <a:xfrm rot="-19568">
            <a:off x="1028673" y="7930267"/>
            <a:ext cx="6693390" cy="0"/>
          </a:xfrm>
          <a:prstGeom prst="line">
            <a:avLst/>
          </a:prstGeom>
          <a:ln w="19050" cap="flat">
            <a:solidFill>
              <a:srgbClr val="F9FFE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2525"/>
            <a:ext cx="14961856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Tabla de contenido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07650" y="4363822"/>
            <a:ext cx="463675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99"/>
              </a:lnSpc>
            </a:pPr>
            <a:r>
              <a:rPr lang="en-US" sz="3999">
                <a:solidFill>
                  <a:srgbClr val="2B3825"/>
                </a:solidFill>
                <a:latin typeface="Cormorant Garamond Medium Bold"/>
              </a:rPr>
              <a:t>Política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07650" y="4959150"/>
            <a:ext cx="4636756" cy="111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19"/>
              </a:lnSpc>
            </a:pPr>
            <a:r>
              <a:rPr lang="en-US" sz="3399">
                <a:solidFill>
                  <a:srgbClr val="2B3825"/>
                </a:solidFill>
                <a:latin typeface="Cormorant Garamond Light Bold"/>
              </a:rPr>
              <a:t>La Guerra Civil y su influencia en la película.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07650" y="7232132"/>
            <a:ext cx="463675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99"/>
              </a:lnSpc>
            </a:pPr>
            <a:r>
              <a:rPr lang="en-US" sz="3999">
                <a:solidFill>
                  <a:srgbClr val="2B3825"/>
                </a:solidFill>
                <a:latin typeface="Cormorant Garamond Medium Bold"/>
              </a:rPr>
              <a:t>Familia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07650" y="7827460"/>
            <a:ext cx="4636756" cy="111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19"/>
              </a:lnSpc>
            </a:pPr>
            <a:r>
              <a:rPr lang="en-US" sz="3399">
                <a:solidFill>
                  <a:srgbClr val="2B3825"/>
                </a:solidFill>
                <a:latin typeface="Cormorant Garamond Light Bold"/>
              </a:rPr>
              <a:t>Influjos derivados de los miembros de la familia.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84069" y="4363822"/>
            <a:ext cx="463675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99"/>
              </a:lnSpc>
            </a:pPr>
            <a:r>
              <a:rPr lang="en-US" sz="3999">
                <a:solidFill>
                  <a:srgbClr val="2B3825"/>
                </a:solidFill>
                <a:latin typeface="Cormorant Garamond Medium Bold"/>
              </a:rPr>
              <a:t>Educación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84069" y="4959150"/>
            <a:ext cx="4636756" cy="111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19"/>
              </a:lnSpc>
            </a:pPr>
            <a:r>
              <a:rPr lang="en-US" sz="3399" dirty="0">
                <a:solidFill>
                  <a:srgbClr val="2B3825"/>
                </a:solidFill>
                <a:latin typeface="Cormorant Garamond Light Bold"/>
              </a:rPr>
              <a:t>Dos </a:t>
            </a:r>
            <a:r>
              <a:rPr lang="en-US" sz="3399" dirty="0" err="1">
                <a:solidFill>
                  <a:srgbClr val="2B3825"/>
                </a:solidFill>
                <a:latin typeface="Cormorant Garamond Light Bold"/>
              </a:rPr>
              <a:t>tipos</a:t>
            </a:r>
            <a:r>
              <a:rPr lang="en-US" sz="3399" dirty="0">
                <a:solidFill>
                  <a:srgbClr val="2B3825"/>
                </a:solidFill>
                <a:latin typeface="Cormorant Garamond Light Bold"/>
              </a:rPr>
              <a:t> de </a:t>
            </a:r>
            <a:r>
              <a:rPr lang="en-US" sz="3399" dirty="0" err="1">
                <a:solidFill>
                  <a:srgbClr val="2B3825"/>
                </a:solidFill>
                <a:latin typeface="Cormorant Garamond Light Bold"/>
              </a:rPr>
              <a:t>educación</a:t>
            </a:r>
            <a:r>
              <a:rPr lang="en-US" sz="3399" dirty="0">
                <a:solidFill>
                  <a:srgbClr val="2B3825"/>
                </a:solidFill>
                <a:latin typeface="Cormorant Garamond Light Bold"/>
              </a:rPr>
              <a:t> y la </a:t>
            </a:r>
            <a:r>
              <a:rPr lang="en-US" sz="3399" dirty="0" err="1">
                <a:solidFill>
                  <a:srgbClr val="2B3825"/>
                </a:solidFill>
                <a:latin typeface="Cormorant Garamond Light Bold"/>
              </a:rPr>
              <a:t>importancia</a:t>
            </a:r>
            <a:r>
              <a:rPr lang="en-US" sz="3399" dirty="0">
                <a:solidFill>
                  <a:srgbClr val="2B3825"/>
                </a:solidFill>
                <a:latin typeface="Cormorant Garamond Light Bold"/>
              </a:rPr>
              <a:t> del </a:t>
            </a:r>
            <a:r>
              <a:rPr lang="en-US" sz="3399" dirty="0" err="1">
                <a:solidFill>
                  <a:srgbClr val="2B3825"/>
                </a:solidFill>
                <a:latin typeface="Cormorant Garamond Light Bold"/>
              </a:rPr>
              <a:t>suya</a:t>
            </a:r>
            <a:r>
              <a:rPr lang="en-US" sz="3399" dirty="0">
                <a:solidFill>
                  <a:srgbClr val="2B3825"/>
                </a:solidFill>
                <a:latin typeface="Cormorant Garamond Light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84069" y="7232132"/>
            <a:ext cx="463675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99"/>
              </a:lnSpc>
            </a:pPr>
            <a:r>
              <a:rPr lang="en-US" sz="3999">
                <a:solidFill>
                  <a:srgbClr val="2B3825"/>
                </a:solidFill>
                <a:latin typeface="Cormorant Garamond Medium Bold"/>
              </a:rPr>
              <a:t>Amor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84069" y="7827460"/>
            <a:ext cx="4636756" cy="111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19"/>
              </a:lnSpc>
            </a:pPr>
            <a:r>
              <a:rPr lang="en-US" sz="3399">
                <a:solidFill>
                  <a:srgbClr val="2B3825"/>
                </a:solidFill>
                <a:latin typeface="Cormorant Garamond Light Bold"/>
              </a:rPr>
              <a:t>Diferentes tipos del amor y sus significados.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2855429"/>
            <a:ext cx="14961856" cy="0"/>
          </a:xfrm>
          <a:prstGeom prst="line">
            <a:avLst/>
          </a:prstGeom>
          <a:ln w="9525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65179" y="3982276"/>
            <a:ext cx="698659" cy="11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19"/>
              </a:lnSpc>
            </a:pPr>
            <a:r>
              <a:rPr lang="en-US" sz="6799">
                <a:solidFill>
                  <a:srgbClr val="2B3825"/>
                </a:solidFill>
                <a:latin typeface="Cormorant Garamond Medium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5281" y="6880987"/>
            <a:ext cx="804029" cy="11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19"/>
              </a:lnSpc>
            </a:pPr>
            <a:r>
              <a:rPr lang="en-US" sz="6799">
                <a:solidFill>
                  <a:srgbClr val="2B3825"/>
                </a:solidFill>
                <a:latin typeface="Cormorant Garamond Medium Bold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8031" y="6880987"/>
            <a:ext cx="750451" cy="11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19"/>
              </a:lnSpc>
            </a:pPr>
            <a:r>
              <a:rPr lang="en-US" sz="6799">
                <a:solidFill>
                  <a:srgbClr val="2B3825"/>
                </a:solidFill>
                <a:latin typeface="Cormorant Garamond Medium 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65281" y="3982276"/>
            <a:ext cx="759143" cy="11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19"/>
              </a:lnSpc>
            </a:pPr>
            <a:r>
              <a:rPr lang="en-US" sz="6799">
                <a:solidFill>
                  <a:srgbClr val="2B3825"/>
                </a:solidFill>
                <a:latin typeface="Cormorant Garamond Medium Bold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2471" y="2749232"/>
            <a:ext cx="6492240" cy="0"/>
          </a:xfrm>
          <a:prstGeom prst="line">
            <a:avLst/>
          </a:prstGeom>
          <a:ln w="19050" cap="flat">
            <a:solidFill>
              <a:srgbClr val="A3AFA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02471" y="3946088"/>
            <a:ext cx="332012" cy="33201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3AFA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437" t="2386" r="8418" b="2386"/>
          <a:stretch>
            <a:fillRect/>
          </a:stretch>
        </p:blipFill>
        <p:spPr>
          <a:xfrm>
            <a:off x="11884609" y="4112094"/>
            <a:ext cx="5374691" cy="39460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66775"/>
            <a:ext cx="13275867" cy="150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8800" dirty="0" err="1">
                <a:solidFill>
                  <a:srgbClr val="2B3825"/>
                </a:solidFill>
                <a:latin typeface="Cormorant Garamond Medium Bold"/>
              </a:rPr>
              <a:t>Introducción</a:t>
            </a:r>
            <a:r>
              <a:rPr lang="en-US" sz="8800" dirty="0">
                <a:solidFill>
                  <a:srgbClr val="2B3825"/>
                </a:solidFill>
                <a:latin typeface="Cormorant Garamond Medium Bold"/>
              </a:rPr>
              <a:t> del </a:t>
            </a:r>
            <a:r>
              <a:rPr lang="en-US" sz="8800" dirty="0" err="1">
                <a:solidFill>
                  <a:srgbClr val="2B3825"/>
                </a:solidFill>
                <a:latin typeface="Cormorant Garamond Medium Bold"/>
              </a:rPr>
              <a:t>argumento</a:t>
            </a:r>
            <a:endParaRPr lang="en-US" sz="8800" dirty="0">
              <a:solidFill>
                <a:srgbClr val="2B3825"/>
              </a:solidFill>
              <a:latin typeface="Cormorant Garamond Medium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38030" y="3736849"/>
            <a:ext cx="7234570" cy="2046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Relación</a:t>
            </a:r>
            <a:r>
              <a:rPr lang="en-US" sz="4000" dirty="0">
                <a:solidFill>
                  <a:srgbClr val="2B3825"/>
                </a:solidFill>
                <a:latin typeface="Cormorant Garamond Medium Bold"/>
              </a:rPr>
              <a:t> entre el </a:t>
            </a: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niño</a:t>
            </a:r>
            <a:r>
              <a:rPr lang="en-US" sz="4000" dirty="0">
                <a:solidFill>
                  <a:srgbClr val="2B3825"/>
                </a:solidFill>
                <a:latin typeface="Cormorant Garamond Medium Bold"/>
              </a:rPr>
              <a:t> y el maestro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 dirty="0" err="1">
                <a:solidFill>
                  <a:srgbClr val="2B3825"/>
                </a:solidFill>
                <a:latin typeface="Cormorant Garamond Medium Bold"/>
              </a:rPr>
              <a:t>Moncho</a:t>
            </a:r>
            <a:endParaRPr lang="en-US" sz="3800" dirty="0">
              <a:solidFill>
                <a:srgbClr val="2B3825"/>
              </a:solidFill>
              <a:latin typeface="Cormorant Garamond Medium Bold"/>
            </a:endParaRP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 dirty="0">
                <a:solidFill>
                  <a:srgbClr val="2B3825"/>
                </a:solidFill>
                <a:latin typeface="Cormorant Garamond Medium Bold"/>
              </a:rPr>
              <a:t>Don Gregorio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02471" y="6660699"/>
            <a:ext cx="332012" cy="332012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3AFA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30389" y="6498113"/>
            <a:ext cx="9364545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Influjo</a:t>
            </a:r>
            <a:r>
              <a:rPr lang="en-US" sz="4000" dirty="0">
                <a:solidFill>
                  <a:srgbClr val="2B3825"/>
                </a:solidFill>
                <a:latin typeface="Cormorant Garamond Medium Bold"/>
              </a:rPr>
              <a:t> </a:t>
            </a: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en</a:t>
            </a:r>
            <a:r>
              <a:rPr lang="en-US" sz="4000" dirty="0">
                <a:solidFill>
                  <a:srgbClr val="2B3825"/>
                </a:solidFill>
                <a:latin typeface="Cormorant Garamond Medium Bold"/>
              </a:rPr>
              <a:t> la </a:t>
            </a: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sociedad</a:t>
            </a:r>
            <a:r>
              <a:rPr lang="en-US" sz="4000" dirty="0">
                <a:solidFill>
                  <a:srgbClr val="2B3825"/>
                </a:solidFill>
                <a:latin typeface="Cormorant Garamond Medium Bold"/>
              </a:rPr>
              <a:t>: </a:t>
            </a: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desacuerdo</a:t>
            </a:r>
            <a:r>
              <a:rPr lang="en-US" sz="4000" dirty="0">
                <a:solidFill>
                  <a:srgbClr val="2B3825"/>
                </a:solidFill>
                <a:latin typeface="Cormorant Garamond Medium Bold"/>
              </a:rPr>
              <a:t> </a:t>
            </a:r>
            <a:r>
              <a:rPr lang="en-US" sz="4000" dirty="0" err="1">
                <a:solidFill>
                  <a:srgbClr val="2B3825"/>
                </a:solidFill>
                <a:latin typeface="Cormorant Garamond Medium Bold"/>
              </a:rPr>
              <a:t>político</a:t>
            </a:r>
            <a:endParaRPr lang="en-US" sz="4000" dirty="0">
              <a:solidFill>
                <a:srgbClr val="2B3825"/>
              </a:solidFill>
              <a:latin typeface="Cormorant Garamond Medium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02471" y="7908150"/>
            <a:ext cx="332012" cy="332012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3AFA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138030" y="7745563"/>
            <a:ext cx="9364545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2B3825"/>
                </a:solidFill>
                <a:latin typeface="Cormorant Garamond Medium Bold"/>
              </a:rPr>
              <a:t>Final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8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919" y="3003758"/>
            <a:ext cx="15875381" cy="3707463"/>
            <a:chOff x="0" y="0"/>
            <a:chExt cx="21167175" cy="49432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79886"/>
              <a:ext cx="21167175" cy="356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01</a:t>
              </a:r>
            </a:p>
            <a:p>
              <a:pPr marL="0" lvl="0" indent="0" algn="ctr">
                <a:lnSpc>
                  <a:spcPts val="10560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Política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4930584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7701">
            <a:off x="4239644" y="5315214"/>
            <a:ext cx="7867123" cy="0"/>
          </a:xfrm>
          <a:prstGeom prst="line">
            <a:avLst/>
          </a:prstGeom>
          <a:ln w="19050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090727" y="1289635"/>
            <a:ext cx="152400" cy="1524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F734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152525"/>
            <a:ext cx="4682524" cy="267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Contexto histórico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70676" y="1143000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>
                <a:solidFill>
                  <a:srgbClr val="2B3825"/>
                </a:solidFill>
                <a:latin typeface="Cormorant Garamond Medium Bold"/>
              </a:rPr>
              <a:t>1931, 14 de abril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70676" y="2983509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>
                <a:solidFill>
                  <a:srgbClr val="2B3825"/>
                </a:solidFill>
                <a:latin typeface="Cormorant Garamond Medium Bold"/>
              </a:rPr>
              <a:t>1936, 17 de julio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70676" y="4824018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>
                <a:solidFill>
                  <a:srgbClr val="2B3825"/>
                </a:solidFill>
                <a:latin typeface="Cormorant Garamond Medium Bold"/>
              </a:rPr>
              <a:t>1936, 21 de julio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70676" y="7218137"/>
            <a:ext cx="6846556" cy="5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9"/>
              </a:lnSpc>
            </a:pPr>
            <a:r>
              <a:rPr lang="en-US" sz="3799">
                <a:solidFill>
                  <a:srgbClr val="2B3825"/>
                </a:solidFill>
                <a:latin typeface="Cormorant Garamond Medium Bold"/>
              </a:rPr>
              <a:t>1939, 1 de abril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70676" y="1747853"/>
            <a:ext cx="7170406" cy="51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 Bold"/>
              </a:rPr>
              <a:t>Se constituye la Segunda República española.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70676" y="3588362"/>
            <a:ext cx="7170406" cy="51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 Bold"/>
              </a:rPr>
              <a:t>Comenzó la Guerra Civil.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70676" y="5428871"/>
            <a:ext cx="7170406" cy="10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 Bold"/>
              </a:rPr>
              <a:t>Los nacionalistas se apoderaron del norte de España, incluida Galicia.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70676" y="7822989"/>
            <a:ext cx="6846556" cy="10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 Bold"/>
              </a:rPr>
              <a:t>Terminó la Guerra Civil. </a:t>
            </a:r>
          </a:p>
          <a:p>
            <a:pPr marL="0" lvl="0" indent="0">
              <a:lnSpc>
                <a:spcPts val="4159"/>
              </a:lnSpc>
            </a:pPr>
            <a:r>
              <a:rPr lang="en-US" sz="3199">
                <a:solidFill>
                  <a:srgbClr val="2B3825"/>
                </a:solidFill>
                <a:latin typeface="Cormorant Garamond Light Bold"/>
              </a:rPr>
              <a:t>Comenzó el régimen de Franco.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090727" y="5022138"/>
            <a:ext cx="152400" cy="1524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F734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090727" y="3181629"/>
            <a:ext cx="152400" cy="1524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F734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090727" y="7492457"/>
            <a:ext cx="152400" cy="1524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F7344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2403" y="5814455"/>
            <a:ext cx="5950492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2B3825"/>
                </a:solidFill>
                <a:latin typeface="Cormorant Garamond Medium Bold"/>
              </a:rPr>
              <a:t>Bando republicano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25105" y="5814455"/>
            <a:ext cx="5950492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2B3825"/>
                </a:solidFill>
                <a:latin typeface="Cormorant Garamond Medium Bold"/>
              </a:rPr>
              <a:t>Bando sublevado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26833" y="1701597"/>
            <a:ext cx="13434335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Conflicto ideológico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51510" y="6634513"/>
            <a:ext cx="4672277" cy="168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Republicanos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Ateístas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 Comunistas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64213" y="6634513"/>
            <a:ext cx="4672277" cy="168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Monárquicos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3825"/>
                </a:solidFill>
                <a:latin typeface="Cormorant Garamond Light Bold"/>
              </a:rPr>
              <a:t>Católicos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B3825"/>
                </a:solidFill>
                <a:latin typeface="Cormorant Garamond Light"/>
              </a:rPr>
              <a:t>Fascistas</a:t>
            </a:r>
          </a:p>
        </p:txBody>
      </p:sp>
      <p:sp>
        <p:nvSpPr>
          <p:cNvPr id="7" name="AutoShape 7"/>
          <p:cNvSpPr/>
          <p:nvPr/>
        </p:nvSpPr>
        <p:spPr>
          <a:xfrm>
            <a:off x="1383919" y="3757748"/>
            <a:ext cx="15875381" cy="0"/>
          </a:xfrm>
          <a:prstGeom prst="line">
            <a:avLst/>
          </a:prstGeom>
          <a:ln w="9525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7711896" y="6281253"/>
            <a:ext cx="3209903" cy="0"/>
          </a:xfrm>
          <a:prstGeom prst="line">
            <a:avLst/>
          </a:prstGeom>
          <a:ln w="9525" cap="flat">
            <a:solidFill>
              <a:srgbClr val="4F734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25822" y="4681064"/>
            <a:ext cx="923653" cy="8564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91596" y="4759132"/>
            <a:ext cx="417511" cy="778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97210"/>
            <a:ext cx="8704099" cy="4608279"/>
            <a:chOff x="0" y="0"/>
            <a:chExt cx="11605465" cy="614437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047"/>
            <a:stretch>
              <a:fillRect/>
            </a:stretch>
          </p:blipFill>
          <p:spPr>
            <a:xfrm>
              <a:off x="0" y="0"/>
              <a:ext cx="11605465" cy="614437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694725" y="2665615"/>
            <a:ext cx="7904263" cy="267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799">
                <a:solidFill>
                  <a:srgbClr val="2B3825"/>
                </a:solidFill>
                <a:latin typeface="Cormorant Garamond Medium Bold"/>
              </a:rPr>
              <a:t>Las consecuencias del autoritarismo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21609" y="5829969"/>
            <a:ext cx="7052884" cy="302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800"/>
              </a:lnSpc>
              <a:buFont typeface="Arial"/>
              <a:buChar char="•"/>
            </a:pP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División entre la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sociedad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.</a:t>
            </a:r>
          </a:p>
          <a:p>
            <a:pPr marL="690881" lvl="1" indent="-345440">
              <a:lnSpc>
                <a:spcPts val="4800"/>
              </a:lnSpc>
              <a:buFont typeface="Arial"/>
              <a:buChar char="•"/>
            </a:pP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Represión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de la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libertad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de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expresión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.</a:t>
            </a:r>
          </a:p>
          <a:p>
            <a:pPr marL="690881" lvl="1" indent="-345440">
              <a:lnSpc>
                <a:spcPts val="4800"/>
              </a:lnSpc>
              <a:buFont typeface="Arial"/>
              <a:buChar char="•"/>
            </a:pP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Conflicto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entre los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principales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 y la </a:t>
            </a:r>
            <a:r>
              <a:rPr lang="en-US" sz="3200" dirty="0" err="1">
                <a:solidFill>
                  <a:srgbClr val="2B3825"/>
                </a:solidFill>
                <a:latin typeface="Cormorant Garamond Light Bold"/>
              </a:rPr>
              <a:t>sobrevivencia</a:t>
            </a:r>
            <a:r>
              <a:rPr lang="en-US" sz="3200" dirty="0">
                <a:solidFill>
                  <a:srgbClr val="2B3825"/>
                </a:solidFill>
                <a:latin typeface="Cormorant Garamond Light Bold"/>
              </a:rPr>
              <a:t>.</a:t>
            </a:r>
          </a:p>
          <a:p>
            <a:pPr marL="0" lvl="0" indent="0" algn="l">
              <a:lnSpc>
                <a:spcPts val="4800"/>
              </a:lnSpc>
            </a:pPr>
            <a:endParaRPr lang="en-US" sz="1200" dirty="0">
              <a:solidFill>
                <a:srgbClr val="2B3825"/>
              </a:solidFill>
              <a:latin typeface="Arimo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383919" y="1389624"/>
            <a:ext cx="15875381" cy="0"/>
          </a:xfrm>
          <a:prstGeom prst="line">
            <a:avLst/>
          </a:prstGeom>
          <a:ln w="9525" cap="flat">
            <a:solidFill>
              <a:srgbClr val="2B382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8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919" y="3003758"/>
            <a:ext cx="15875381" cy="3707463"/>
            <a:chOff x="0" y="0"/>
            <a:chExt cx="21167175" cy="49432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79886"/>
              <a:ext cx="21167175" cy="356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02</a:t>
              </a:r>
            </a:p>
            <a:p>
              <a:pPr marL="0" lvl="0" indent="0" algn="ctr">
                <a:lnSpc>
                  <a:spcPts val="10560"/>
                </a:lnSpc>
              </a:pPr>
              <a:r>
                <a:rPr lang="en-US" sz="8799">
                  <a:solidFill>
                    <a:srgbClr val="2B3825"/>
                  </a:solidFill>
                  <a:latin typeface="Cormorant Garamond Medium Bold"/>
                </a:rPr>
                <a:t>Educación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4930584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21167175" cy="0"/>
            </a:xfrm>
            <a:prstGeom prst="line">
              <a:avLst/>
            </a:prstGeom>
            <a:ln w="12700" cap="flat">
              <a:solidFill>
                <a:srgbClr val="B1C3B8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460</Words>
  <Application>Microsoft Macintosh PowerPoint</Application>
  <PresentationFormat>自訂</PresentationFormat>
  <Paragraphs>109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Cormorant Garamond Medium Bold</vt:lpstr>
      <vt:lpstr>Cormorant Garamond Light Bold Italics</vt:lpstr>
      <vt:lpstr>Calibri</vt:lpstr>
      <vt:lpstr>Arial</vt:lpstr>
      <vt:lpstr>Arimo Bold</vt:lpstr>
      <vt:lpstr>Cormorant Garamond Light</vt:lpstr>
      <vt:lpstr>Cormorant Garamond Light Bold</vt:lpstr>
      <vt:lpstr>Cormorant Garamond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lengua de las mariposas</dc:title>
  <cp:lastModifiedBy>Chun-Chao Wang</cp:lastModifiedBy>
  <cp:revision>5</cp:revision>
  <dcterms:created xsi:type="dcterms:W3CDTF">2006-08-16T00:00:00Z</dcterms:created>
  <dcterms:modified xsi:type="dcterms:W3CDTF">2021-12-15T16:53:50Z</dcterms:modified>
  <dc:identifier>DAEx-RrN3_0</dc:identifier>
</cp:coreProperties>
</file>