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6" r:id="rId4"/>
    <p:sldId id="259" r:id="rId5"/>
    <p:sldId id="263" r:id="rId6"/>
    <p:sldId id="277" r:id="rId7"/>
    <p:sldId id="278" r:id="rId8"/>
    <p:sldId id="261" r:id="rId9"/>
    <p:sldId id="264" r:id="rId10"/>
    <p:sldId id="265" r:id="rId11"/>
    <p:sldId id="266" r:id="rId12"/>
    <p:sldId id="273" r:id="rId13"/>
    <p:sldId id="267" r:id="rId14"/>
    <p:sldId id="275" r:id="rId15"/>
    <p:sldId id="268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DE4BF3-0B2A-4E15-A24C-C043B414F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74CFB9D-F71B-4E2E-B82D-74FD22670E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47687B-C9D7-4970-A3A7-0BC8558B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F7A6-4E42-4DC5-8E0C-82B875415528}" type="datetimeFigureOut">
              <a:rPr lang="zh-TW" altLang="en-US" smtClean="0"/>
              <a:t>2021/12/11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C84618-0756-4CE6-AD5C-3954BD3FA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21A8A8-7AFD-4DD8-A124-1526D5576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54B8-6396-4136-BBE2-4C528E8F8F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4365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6A5A60-FE6E-4955-A95E-6FD272E1D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A02A1EF-C0C0-48DC-A99D-7B29474B1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46AEF42-0F02-4EFE-AF0A-3AC2124BC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F7A6-4E42-4DC5-8E0C-82B875415528}" type="datetimeFigureOut">
              <a:rPr lang="zh-TW" altLang="en-US" smtClean="0"/>
              <a:t>2021/12/11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94312F5-231F-465B-BE41-CB895B7B1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0C6E55-4059-4EF2-801F-8F2269740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54B8-6396-4136-BBE2-4C528E8F8F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877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53A6EB8-4F24-4C6E-AD08-3643BFE58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D26B80C-5419-433E-9341-00F0C8916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FADAE1C-9C32-46C0-8003-E926464D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F7A6-4E42-4DC5-8E0C-82B875415528}" type="datetimeFigureOut">
              <a:rPr lang="zh-TW" altLang="en-US" smtClean="0"/>
              <a:t>2021/12/11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130C7C8-78F9-4A5B-AA2D-20B3BE86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A0118A-90CB-4BF7-9ED6-21AAC7C5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54B8-6396-4136-BBE2-4C528E8F8F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4102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2F89BE-CCD0-4F69-9BA8-62E2D9177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27B9C8-EFBA-4161-862F-888831358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1B681EA-EC0D-4DD7-916A-73014E0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F7A6-4E42-4DC5-8E0C-82B875415528}" type="datetimeFigureOut">
              <a:rPr lang="zh-TW" altLang="en-US" smtClean="0"/>
              <a:t>2021/12/11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9022468-BBA3-4C47-A843-08F2FF6C5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ED3635-95F1-4E3B-8698-9825ADEAE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54B8-6396-4136-BBE2-4C528E8F8F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9246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EE2E64-C5CE-43B0-AF31-5EE51224E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45A6BC-A32D-401A-A048-BF24A1DBF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EBD906A-8B95-4634-9499-E083A3F49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F7A6-4E42-4DC5-8E0C-82B875415528}" type="datetimeFigureOut">
              <a:rPr lang="zh-TW" altLang="en-US" smtClean="0"/>
              <a:t>2021/12/11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85C4DD9-9952-4897-B537-4C88AAA82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05899C2-3B27-464D-BF74-4C96B6EA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54B8-6396-4136-BBE2-4C528E8F8F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897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CFD6FF-954F-49CD-B8EA-8A21584D0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D2C7CA-AB36-4947-A1F6-316ABB2DFA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C0C5797-9395-457E-A13F-17A6291B5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09E8E8E-54D1-4978-8D6A-ECDDD154C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F7A6-4E42-4DC5-8E0C-82B875415528}" type="datetimeFigureOut">
              <a:rPr lang="zh-TW" altLang="en-US" smtClean="0"/>
              <a:t>2021/12/11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743D977-3021-4417-B99F-967E5D9DF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B0084F9-002F-41C5-B21F-2D06D787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54B8-6396-4136-BBE2-4C528E8F8F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3797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AFEC70-BCBB-417F-A5A5-FFCABC9BF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3D84A6-C670-498E-8540-583C4504F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51B4C2F-8461-4C75-AF53-05B61BB6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48A6124-C84F-40D7-AD6F-0196BCCFE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FC5EA93-4485-4C44-BEC5-D0D7ABE3FA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5114C96-1C45-40AC-B368-3E4680E4C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F7A6-4E42-4DC5-8E0C-82B875415528}" type="datetimeFigureOut">
              <a:rPr lang="zh-TW" altLang="en-US" smtClean="0"/>
              <a:t>2021/12/11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F27FD33-FDE4-41FD-A423-E47FD427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A43ADC0-FA7F-4FC0-8B5A-CCA4E6D3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54B8-6396-4136-BBE2-4C528E8F8F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285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340383-90B9-4F96-AFC3-F4DE59F48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C28AC74-212D-48CE-8CE0-E42B97EAF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F7A6-4E42-4DC5-8E0C-82B875415528}" type="datetimeFigureOut">
              <a:rPr lang="zh-TW" altLang="en-US" smtClean="0"/>
              <a:t>2021/12/11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7B750D3-382B-444D-9050-EF37A72A7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ABE3388-4B65-4C67-A658-0A91E90E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54B8-6396-4136-BBE2-4C528E8F8F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125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98F973E-B01F-4E13-B475-1EB2A42A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F7A6-4E42-4DC5-8E0C-82B875415528}" type="datetimeFigureOut">
              <a:rPr lang="zh-TW" altLang="en-US" smtClean="0"/>
              <a:t>2021/12/11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3C6C9EF-3A6E-4EA1-8BE4-98865EFF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5216E7E-85BA-4566-BBF1-E68E543AF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54B8-6396-4136-BBE2-4C528E8F8F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3435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C32FDB-EDA7-4659-ACEE-7C36B09ED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E53FB00-46F5-4302-9598-864482396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ED311F6-1B72-4529-8CDC-0DB2DC293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39FC2DD-C25F-4014-9164-7767DE69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F7A6-4E42-4DC5-8E0C-82B875415528}" type="datetimeFigureOut">
              <a:rPr lang="zh-TW" altLang="en-US" smtClean="0"/>
              <a:t>2021/12/11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5256E43-E801-4304-A46C-2F6E1387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8A435EA-1FA4-4C8C-8284-7840BCDA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54B8-6396-4136-BBE2-4C528E8F8F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952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D19DF7-158A-4466-A992-48370B5F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325BE75-3C6A-41F5-B28D-0CDA539BF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01B538D-3467-4396-B927-905034289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515E15-5C3D-4A9B-ABB0-546C70EF1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F7A6-4E42-4DC5-8E0C-82B875415528}" type="datetimeFigureOut">
              <a:rPr lang="zh-TW" altLang="en-US" smtClean="0"/>
              <a:t>2021/12/11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5622E84-682C-48E2-9030-99E7E27FF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E844A20-E24C-460E-8C4B-3ED0DECE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54B8-6396-4136-BBE2-4C528E8F8F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643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334F57E-3A7C-4835-B46B-3EF8CAC23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F5EF4AF-8946-4410-A6B3-70D0633B5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30318B-7209-4096-84CA-3856C0F1D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6F7A6-4E42-4DC5-8E0C-82B875415528}" type="datetimeFigureOut">
              <a:rPr lang="zh-TW" altLang="en-US" smtClean="0"/>
              <a:t>2021/12/11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07E3A0-D950-4049-ABEB-3F9D0CD0D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B3C0997-70F5-4375-AAA2-25569CF85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354B8-6396-4136-BBE2-4C528E8F8F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7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emf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4D07076A-54C3-40C9-AF82-7B77C41AD7CF}"/>
              </a:ext>
            </a:extLst>
          </p:cNvPr>
          <p:cNvGrpSpPr/>
          <p:nvPr/>
        </p:nvGrpSpPr>
        <p:grpSpPr>
          <a:xfrm>
            <a:off x="-3858" y="0"/>
            <a:ext cx="12192000" cy="6858000"/>
            <a:chOff x="-3858" y="0"/>
            <a:chExt cx="12192000" cy="68580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945A6C3-023C-4814-8A2C-DA2339048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04"/>
            <a:stretch/>
          </p:blipFill>
          <p:spPr>
            <a:xfrm>
              <a:off x="-3858" y="0"/>
              <a:ext cx="12192000" cy="6858000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102E374-3B65-4E01-AE1D-57AD0A95E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13" y="735178"/>
              <a:ext cx="9836458" cy="5533008"/>
            </a:xfrm>
            <a:prstGeom prst="rect">
              <a:avLst/>
            </a:prstGeom>
            <a:effectLst>
              <a:softEdge rad="635000"/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7C000E94-6DDD-4A59-9FD3-DBD738DE7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142" y="0"/>
            <a:ext cx="9144000" cy="1797291"/>
          </a:xfrm>
        </p:spPr>
        <p:txBody>
          <a:bodyPr>
            <a:noAutofit/>
          </a:bodyPr>
          <a:lstStyle/>
          <a:p>
            <a:r>
              <a:rPr lang="es-ES" altLang="zh-TW" sz="9600" spc="100" dirty="0">
                <a:solidFill>
                  <a:schemeClr val="bg1"/>
                </a:solidFill>
                <a:latin typeface="Pristina" panose="03060402040406080204" pitchFamily="66" charset="0"/>
              </a:rPr>
              <a:t>La Historia Oficial</a:t>
            </a:r>
            <a:endParaRPr lang="zh-TW" altLang="en-US" sz="9600" spc="100" dirty="0">
              <a:solidFill>
                <a:schemeClr val="bg1"/>
              </a:solidFill>
              <a:latin typeface="Pristina" panose="03060402040406080204" pitchFamily="66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0138506-F2F5-4B56-9070-3B9CBC740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9207" y="6122822"/>
            <a:ext cx="4444679" cy="562646"/>
          </a:xfrm>
        </p:spPr>
        <p:txBody>
          <a:bodyPr>
            <a:normAutofit/>
          </a:bodyPr>
          <a:lstStyle/>
          <a:p>
            <a:pPr algn="r"/>
            <a:r>
              <a:rPr lang="es-ES" altLang="zh-TW" sz="3200" dirty="0">
                <a:solidFill>
                  <a:schemeClr val="bg1"/>
                </a:solidFill>
                <a:latin typeface="Pristina" panose="03060402040406080204" pitchFamily="66" charset="0"/>
              </a:rPr>
              <a:t>Ponentes: Valeria y Angela</a:t>
            </a:r>
          </a:p>
        </p:txBody>
      </p:sp>
      <p:sp>
        <p:nvSpPr>
          <p:cNvPr id="8" name="副標題 2">
            <a:extLst>
              <a:ext uri="{FF2B5EF4-FFF2-40B4-BE49-F238E27FC236}">
                <a16:creationId xmlns:a16="http://schemas.microsoft.com/office/drawing/2014/main" id="{D880511A-4F20-4E2A-808D-A1E98702A6EB}"/>
              </a:ext>
            </a:extLst>
          </p:cNvPr>
          <p:cNvSpPr txBox="1">
            <a:spLocks/>
          </p:cNvSpPr>
          <p:nvPr/>
        </p:nvSpPr>
        <p:spPr>
          <a:xfrm>
            <a:off x="197248" y="6209428"/>
            <a:ext cx="3626734" cy="562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altLang="zh-TW" dirty="0">
                <a:solidFill>
                  <a:schemeClr val="bg1"/>
                </a:solidFill>
                <a:latin typeface="Pristina" panose="03060402040406080204" pitchFamily="66" charset="0"/>
              </a:rPr>
              <a:t>Profesora: Luisa Chang</a:t>
            </a:r>
          </a:p>
        </p:txBody>
      </p:sp>
      <p:sp>
        <p:nvSpPr>
          <p:cNvPr id="10" name="副標題 2">
            <a:extLst>
              <a:ext uri="{FF2B5EF4-FFF2-40B4-BE49-F238E27FC236}">
                <a16:creationId xmlns:a16="http://schemas.microsoft.com/office/drawing/2014/main" id="{712B3A79-DB4E-4CC6-9CBA-B3D0E79D7E2C}"/>
              </a:ext>
            </a:extLst>
          </p:cNvPr>
          <p:cNvSpPr txBox="1">
            <a:spLocks/>
          </p:cNvSpPr>
          <p:nvPr/>
        </p:nvSpPr>
        <p:spPr>
          <a:xfrm>
            <a:off x="8352219" y="6268186"/>
            <a:ext cx="3626734" cy="562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altLang="zh-TW" dirty="0">
                <a:solidFill>
                  <a:schemeClr val="bg1"/>
                </a:solidFill>
                <a:latin typeface="Pristina" panose="03060402040406080204" pitchFamily="66" charset="0"/>
              </a:rPr>
              <a:t>Universidad Nacional Tsing Hua</a:t>
            </a:r>
          </a:p>
        </p:txBody>
      </p:sp>
    </p:spTree>
    <p:extLst>
      <p:ext uri="{BB962C8B-B14F-4D97-AF65-F5344CB8AC3E}">
        <p14:creationId xmlns:p14="http://schemas.microsoft.com/office/powerpoint/2010/main" val="3730217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4581B36E-01DA-48F4-B60F-7CECA160E62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D20B4B0-AEC2-473B-A4C1-022341EAA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0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</p:pic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41801142-F710-42A7-BA53-B7FBE62F0EE9}"/>
                </a:ext>
              </a:extLst>
            </p:cNvPr>
            <p:cNvGrpSpPr/>
            <p:nvPr/>
          </p:nvGrpSpPr>
          <p:grpSpPr>
            <a:xfrm>
              <a:off x="132127" y="87318"/>
              <a:ext cx="11927745" cy="6673598"/>
              <a:chOff x="93619" y="95911"/>
              <a:chExt cx="11927745" cy="6673598"/>
            </a:xfrm>
          </p:grpSpPr>
          <p:pic>
            <p:nvPicPr>
              <p:cNvPr id="5" name="图片 6">
                <a:extLst>
                  <a:ext uri="{FF2B5EF4-FFF2-40B4-BE49-F238E27FC236}">
                    <a16:creationId xmlns:a16="http://schemas.microsoft.com/office/drawing/2014/main" id="{DD2FD7C0-4DE8-468F-BE44-EBEFE18E3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691988" y="-4117215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8D6D4D0F-FD4C-4296-B1A2-A1D62EC65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4632995" y="-577603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7" name="图片 7">
                <a:extLst>
                  <a:ext uri="{FF2B5EF4-FFF2-40B4-BE49-F238E27FC236}">
                    <a16:creationId xmlns:a16="http://schemas.microsoft.com/office/drawing/2014/main" id="{80F7D8CB-F386-44FD-89FD-A31E23214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630114" y="-4381590"/>
                <a:ext cx="2913750" cy="11868751"/>
              </a:xfrm>
              <a:prstGeom prst="rect">
                <a:avLst/>
              </a:prstGeom>
            </p:spPr>
          </p:pic>
          <p:pic>
            <p:nvPicPr>
              <p:cNvPr id="8" name="图片 10">
                <a:extLst>
                  <a:ext uri="{FF2B5EF4-FFF2-40B4-BE49-F238E27FC236}">
                    <a16:creationId xmlns:a16="http://schemas.microsoft.com/office/drawing/2014/main" id="{8365CF50-6989-48B7-BD6A-628811D5E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571120" y="-621742"/>
                <a:ext cx="2913750" cy="11868751"/>
              </a:xfrm>
              <a:prstGeom prst="rect">
                <a:avLst/>
              </a:prstGeom>
            </p:spPr>
          </p:pic>
        </p:grpSp>
      </p:grpSp>
      <p:sp>
        <p:nvSpPr>
          <p:cNvPr id="12" name="標題 1">
            <a:extLst>
              <a:ext uri="{FF2B5EF4-FFF2-40B4-BE49-F238E27FC236}">
                <a16:creationId xmlns:a16="http://schemas.microsoft.com/office/drawing/2014/main" id="{8DCE9661-090D-499B-A64E-8068368074D1}"/>
              </a:ext>
            </a:extLst>
          </p:cNvPr>
          <p:cNvSpPr txBox="1">
            <a:spLocks/>
          </p:cNvSpPr>
          <p:nvPr/>
        </p:nvSpPr>
        <p:spPr>
          <a:xfrm>
            <a:off x="808703" y="5011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zh-TW" dirty="0">
                <a:solidFill>
                  <a:schemeClr val="bg1"/>
                </a:solidFill>
                <a:latin typeface="Pristina" panose="03060402040406080204" pitchFamily="66" charset="0"/>
              </a:rPr>
              <a:t>El tema de la persecución </a:t>
            </a:r>
            <a:endParaRPr lang="zh-TW" altLang="en-US" dirty="0">
              <a:solidFill>
                <a:schemeClr val="bg1"/>
              </a:solidFill>
              <a:latin typeface="Pristina" panose="03060402040406080204" pitchFamily="66" charset="0"/>
            </a:endParaRPr>
          </a:p>
        </p:txBody>
      </p: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FF376080-D9CB-4FFB-BA25-31ED710F6039}"/>
              </a:ext>
            </a:extLst>
          </p:cNvPr>
          <p:cNvSpPr txBox="1">
            <a:spLocks/>
          </p:cNvSpPr>
          <p:nvPr/>
        </p:nvSpPr>
        <p:spPr>
          <a:xfrm>
            <a:off x="1534976" y="5456663"/>
            <a:ext cx="9371539" cy="706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altLang="zh-TW" sz="3600" dirty="0">
              <a:solidFill>
                <a:schemeClr val="bg1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8AB15D6-D83C-4BB5-BF90-BC8D61DB77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56" t="22732" r="9903" b="12916"/>
          <a:stretch/>
        </p:blipFill>
        <p:spPr>
          <a:xfrm>
            <a:off x="6200714" y="1923216"/>
            <a:ext cx="5360445" cy="317145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C95EB2C-288A-4071-A77D-6258AF067D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62" t="22732" r="8880" b="13472"/>
          <a:stretch/>
        </p:blipFill>
        <p:spPr>
          <a:xfrm>
            <a:off x="641381" y="1887152"/>
            <a:ext cx="5322114" cy="321553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6958619-2444-4E4B-B51C-C2695D537783}"/>
              </a:ext>
            </a:extLst>
          </p:cNvPr>
          <p:cNvSpPr txBox="1"/>
          <p:nvPr/>
        </p:nvSpPr>
        <p:spPr>
          <a:xfrm>
            <a:off x="3540522" y="5387586"/>
            <a:ext cx="5360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TW" sz="2800" dirty="0">
                <a:solidFill>
                  <a:schemeClr val="bg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M</a:t>
            </a:r>
            <a:r>
              <a:rPr lang="es-ES" altLang="zh-TW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atan a la vaca y toman su carne.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52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4581B36E-01DA-48F4-B60F-7CECA160E62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D20B4B0-AEC2-473B-A4C1-022341EAA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0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</p:pic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41801142-F710-42A7-BA53-B7FBE62F0EE9}"/>
                </a:ext>
              </a:extLst>
            </p:cNvPr>
            <p:cNvGrpSpPr/>
            <p:nvPr/>
          </p:nvGrpSpPr>
          <p:grpSpPr>
            <a:xfrm>
              <a:off x="132127" y="87318"/>
              <a:ext cx="11927745" cy="6673598"/>
              <a:chOff x="93619" y="95911"/>
              <a:chExt cx="11927745" cy="6673598"/>
            </a:xfrm>
          </p:grpSpPr>
          <p:pic>
            <p:nvPicPr>
              <p:cNvPr id="5" name="图片 6">
                <a:extLst>
                  <a:ext uri="{FF2B5EF4-FFF2-40B4-BE49-F238E27FC236}">
                    <a16:creationId xmlns:a16="http://schemas.microsoft.com/office/drawing/2014/main" id="{DD2FD7C0-4DE8-468F-BE44-EBEFE18E3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691988" y="-4117215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8D6D4D0F-FD4C-4296-B1A2-A1D62EC65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4632995" y="-577603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7" name="图片 7">
                <a:extLst>
                  <a:ext uri="{FF2B5EF4-FFF2-40B4-BE49-F238E27FC236}">
                    <a16:creationId xmlns:a16="http://schemas.microsoft.com/office/drawing/2014/main" id="{80F7D8CB-F386-44FD-89FD-A31E23214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630114" y="-4381590"/>
                <a:ext cx="2913750" cy="11868751"/>
              </a:xfrm>
              <a:prstGeom prst="rect">
                <a:avLst/>
              </a:prstGeom>
            </p:spPr>
          </p:pic>
          <p:pic>
            <p:nvPicPr>
              <p:cNvPr id="8" name="图片 10">
                <a:extLst>
                  <a:ext uri="{FF2B5EF4-FFF2-40B4-BE49-F238E27FC236}">
                    <a16:creationId xmlns:a16="http://schemas.microsoft.com/office/drawing/2014/main" id="{8365CF50-6989-48B7-BD6A-628811D5E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571120" y="-621742"/>
                <a:ext cx="2913750" cy="11868751"/>
              </a:xfrm>
              <a:prstGeom prst="rect">
                <a:avLst/>
              </a:prstGeom>
            </p:spPr>
          </p:pic>
        </p:grpSp>
      </p:grp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0AD0CE-E388-4F59-B7D2-DFDF3D97D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485" y="5459576"/>
            <a:ext cx="9371539" cy="4495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altLang="zh-TW" dirty="0">
                <a:solidFill>
                  <a:schemeClr val="bg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M</a:t>
            </a:r>
            <a:r>
              <a:rPr lang="es-ES" altLang="zh-TW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atan a la madre y se llevan a su bebé.</a:t>
            </a:r>
            <a:endParaRPr lang="es-ES" altLang="zh-TW" dirty="0">
              <a:solidFill>
                <a:schemeClr val="bg1"/>
              </a:solidFill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8DCE9661-090D-499B-A64E-8068368074D1}"/>
              </a:ext>
            </a:extLst>
          </p:cNvPr>
          <p:cNvSpPr txBox="1">
            <a:spLocks/>
          </p:cNvSpPr>
          <p:nvPr/>
        </p:nvSpPr>
        <p:spPr>
          <a:xfrm>
            <a:off x="808703" y="5011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6000" dirty="0">
              <a:solidFill>
                <a:schemeClr val="bg1"/>
              </a:solidFill>
              <a:latin typeface="Pristina" panose="03060402040406080204" pitchFamily="66" charset="0"/>
            </a:endParaRPr>
          </a:p>
        </p:txBody>
      </p: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FF376080-D9CB-4FFB-BA25-31ED710F6039}"/>
              </a:ext>
            </a:extLst>
          </p:cNvPr>
          <p:cNvSpPr txBox="1">
            <a:spLocks/>
          </p:cNvSpPr>
          <p:nvPr/>
        </p:nvSpPr>
        <p:spPr>
          <a:xfrm>
            <a:off x="1534976" y="5456663"/>
            <a:ext cx="9371539" cy="706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altLang="zh-TW" sz="3600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0E7E8B5-6427-45E3-8DFE-6D21B4FF58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01" t="16250" r="2833" b="16111"/>
          <a:stretch/>
        </p:blipFill>
        <p:spPr>
          <a:xfrm>
            <a:off x="676576" y="2098064"/>
            <a:ext cx="5248849" cy="296494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3F8F20A-6B61-4070-B5FD-52B65F7F7A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49" t="18750" r="7755" b="15278"/>
          <a:stretch/>
        </p:blipFill>
        <p:spPr>
          <a:xfrm>
            <a:off x="6208381" y="2047733"/>
            <a:ext cx="5248848" cy="3097946"/>
          </a:xfrm>
          <a:prstGeom prst="rect">
            <a:avLst/>
          </a:prstGeom>
        </p:spPr>
      </p:pic>
      <p:sp>
        <p:nvSpPr>
          <p:cNvPr id="14" name="標題 1">
            <a:extLst>
              <a:ext uri="{FF2B5EF4-FFF2-40B4-BE49-F238E27FC236}">
                <a16:creationId xmlns:a16="http://schemas.microsoft.com/office/drawing/2014/main" id="{4D6B93BA-327E-4EAF-A064-0DE7D68F254E}"/>
              </a:ext>
            </a:extLst>
          </p:cNvPr>
          <p:cNvSpPr txBox="1">
            <a:spLocks/>
          </p:cNvSpPr>
          <p:nvPr/>
        </p:nvSpPr>
        <p:spPr>
          <a:xfrm>
            <a:off x="961103" y="6535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zh-TW" dirty="0">
                <a:solidFill>
                  <a:schemeClr val="bg1"/>
                </a:solidFill>
                <a:latin typeface="Pristina" panose="03060402040406080204" pitchFamily="66" charset="0"/>
              </a:rPr>
              <a:t>El tema de la persecución–Carnívoro</a:t>
            </a:r>
          </a:p>
        </p:txBody>
      </p:sp>
    </p:spTree>
    <p:extLst>
      <p:ext uri="{BB962C8B-B14F-4D97-AF65-F5344CB8AC3E}">
        <p14:creationId xmlns:p14="http://schemas.microsoft.com/office/powerpoint/2010/main" val="2905272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4581B36E-01DA-48F4-B60F-7CECA160E62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D20B4B0-AEC2-473B-A4C1-022341EAA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0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</p:pic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41801142-F710-42A7-BA53-B7FBE62F0EE9}"/>
                </a:ext>
              </a:extLst>
            </p:cNvPr>
            <p:cNvGrpSpPr/>
            <p:nvPr/>
          </p:nvGrpSpPr>
          <p:grpSpPr>
            <a:xfrm>
              <a:off x="132127" y="87318"/>
              <a:ext cx="11927745" cy="6673598"/>
              <a:chOff x="93619" y="95911"/>
              <a:chExt cx="11927745" cy="6673598"/>
            </a:xfrm>
          </p:grpSpPr>
          <p:pic>
            <p:nvPicPr>
              <p:cNvPr id="5" name="图片 6">
                <a:extLst>
                  <a:ext uri="{FF2B5EF4-FFF2-40B4-BE49-F238E27FC236}">
                    <a16:creationId xmlns:a16="http://schemas.microsoft.com/office/drawing/2014/main" id="{DD2FD7C0-4DE8-468F-BE44-EBEFE18E3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691988" y="-4117215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8D6D4D0F-FD4C-4296-B1A2-A1D62EC65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4632995" y="-577603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7" name="图片 7">
                <a:extLst>
                  <a:ext uri="{FF2B5EF4-FFF2-40B4-BE49-F238E27FC236}">
                    <a16:creationId xmlns:a16="http://schemas.microsoft.com/office/drawing/2014/main" id="{80F7D8CB-F386-44FD-89FD-A31E23214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630114" y="-4381590"/>
                <a:ext cx="2913750" cy="11868751"/>
              </a:xfrm>
              <a:prstGeom prst="rect">
                <a:avLst/>
              </a:prstGeom>
            </p:spPr>
          </p:pic>
          <p:pic>
            <p:nvPicPr>
              <p:cNvPr id="8" name="图片 10">
                <a:extLst>
                  <a:ext uri="{FF2B5EF4-FFF2-40B4-BE49-F238E27FC236}">
                    <a16:creationId xmlns:a16="http://schemas.microsoft.com/office/drawing/2014/main" id="{8365CF50-6989-48B7-BD6A-628811D5E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571120" y="-621742"/>
                <a:ext cx="2913750" cy="11868751"/>
              </a:xfrm>
              <a:prstGeom prst="rect">
                <a:avLst/>
              </a:prstGeom>
            </p:spPr>
          </p:pic>
        </p:grpSp>
      </p:grpSp>
      <p:sp>
        <p:nvSpPr>
          <p:cNvPr id="12" name="標題 1">
            <a:extLst>
              <a:ext uri="{FF2B5EF4-FFF2-40B4-BE49-F238E27FC236}">
                <a16:creationId xmlns:a16="http://schemas.microsoft.com/office/drawing/2014/main" id="{8DCE9661-090D-499B-A64E-8068368074D1}"/>
              </a:ext>
            </a:extLst>
          </p:cNvPr>
          <p:cNvSpPr txBox="1">
            <a:spLocks/>
          </p:cNvSpPr>
          <p:nvPr/>
        </p:nvSpPr>
        <p:spPr>
          <a:xfrm>
            <a:off x="808703" y="5011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6000" dirty="0">
              <a:solidFill>
                <a:schemeClr val="bg1"/>
              </a:solidFill>
              <a:latin typeface="Pristina" panose="03060402040406080204" pitchFamily="66" charset="0"/>
            </a:endParaRPr>
          </a:p>
        </p:txBody>
      </p: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FF376080-D9CB-4FFB-BA25-31ED710F6039}"/>
              </a:ext>
            </a:extLst>
          </p:cNvPr>
          <p:cNvSpPr txBox="1">
            <a:spLocks/>
          </p:cNvSpPr>
          <p:nvPr/>
        </p:nvSpPr>
        <p:spPr>
          <a:xfrm>
            <a:off x="1534976" y="5456663"/>
            <a:ext cx="9371539" cy="706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altLang="zh-TW" sz="3600" dirty="0">
              <a:solidFill>
                <a:schemeClr val="bg1"/>
              </a:solidFill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4D6B93BA-327E-4EAF-A064-0DE7D68F254E}"/>
              </a:ext>
            </a:extLst>
          </p:cNvPr>
          <p:cNvSpPr txBox="1">
            <a:spLocks/>
          </p:cNvSpPr>
          <p:nvPr/>
        </p:nvSpPr>
        <p:spPr>
          <a:xfrm>
            <a:off x="7050309" y="1135962"/>
            <a:ext cx="4465116" cy="1677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zh-TW" dirty="0">
                <a:solidFill>
                  <a:schemeClr val="bg1"/>
                </a:solidFill>
                <a:latin typeface="Pristina" panose="03060402040406080204" pitchFamily="66" charset="0"/>
              </a:rPr>
              <a:t>Persecución</a:t>
            </a:r>
          </a:p>
          <a:p>
            <a:r>
              <a:rPr lang="es-ES" altLang="zh-TW" sz="4000" dirty="0">
                <a:solidFill>
                  <a:schemeClr val="bg1"/>
                </a:solidFill>
                <a:latin typeface="Pristina" panose="03060402040406080204" pitchFamily="66" charset="0"/>
              </a:rPr>
              <a:t>(Manifestación contra la opresión del gobierno) </a:t>
            </a:r>
            <a:endParaRPr lang="zh-TW" altLang="en-US" sz="4000" dirty="0">
              <a:solidFill>
                <a:schemeClr val="bg1"/>
              </a:solidFill>
              <a:latin typeface="Pristina" panose="03060402040406080204" pitchFamily="66" charset="0"/>
            </a:endParaRPr>
          </a:p>
          <a:p>
            <a:endParaRPr lang="es-ES" altLang="zh-TW" dirty="0">
              <a:solidFill>
                <a:schemeClr val="bg1"/>
              </a:solidFill>
              <a:latin typeface="Pristina" panose="03060402040406080204" pitchFamily="66" charset="0"/>
            </a:endParaRPr>
          </a:p>
        </p:txBody>
      </p:sp>
      <p:pic>
        <p:nvPicPr>
          <p:cNvPr id="17" name="Picture 2" descr="30,000 People Were &amp;#39;Disappeared&amp;#39; in Argentina&amp;#39;s Dirty War. These Women  Never Stopped Looking - HISTORY">
            <a:extLst>
              <a:ext uri="{FF2B5EF4-FFF2-40B4-BE49-F238E27FC236}">
                <a16:creationId xmlns:a16="http://schemas.microsoft.com/office/drawing/2014/main" id="{4C9A6DFC-3BD0-44E6-BC89-EEDD05930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79" y="481749"/>
            <a:ext cx="6153114" cy="346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40 Years Since Argentina&amp;#39;s Dictatorship and the Fight for Justice | In  Depth | teleSUR English">
            <a:extLst>
              <a:ext uri="{FF2B5EF4-FFF2-40B4-BE49-F238E27FC236}">
                <a16:creationId xmlns:a16="http://schemas.microsoft.com/office/drawing/2014/main" id="{EC9915A6-E7BD-4799-AB06-E0D80A346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483" y="2875246"/>
            <a:ext cx="5987764" cy="336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 Lupa: Genética y derechos humanos, la lucha de las Abuelas - MUNDO UNTREF">
            <a:extLst>
              <a:ext uri="{FF2B5EF4-FFF2-40B4-BE49-F238E27FC236}">
                <a16:creationId xmlns:a16="http://schemas.microsoft.com/office/drawing/2014/main" id="{78E1443F-D9C5-47D8-ACEF-9C9ED4D85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3" r="23391"/>
          <a:stretch/>
        </p:blipFill>
        <p:spPr bwMode="auto">
          <a:xfrm>
            <a:off x="2197552" y="3981507"/>
            <a:ext cx="2710355" cy="225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445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4581B36E-01DA-48F4-B60F-7CECA160E62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D20B4B0-AEC2-473B-A4C1-022341EAA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0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</p:pic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41801142-F710-42A7-BA53-B7FBE62F0EE9}"/>
                </a:ext>
              </a:extLst>
            </p:cNvPr>
            <p:cNvGrpSpPr/>
            <p:nvPr/>
          </p:nvGrpSpPr>
          <p:grpSpPr>
            <a:xfrm>
              <a:off x="132127" y="87318"/>
              <a:ext cx="11927745" cy="6673598"/>
              <a:chOff x="93619" y="95911"/>
              <a:chExt cx="11927745" cy="6673598"/>
            </a:xfrm>
          </p:grpSpPr>
          <p:pic>
            <p:nvPicPr>
              <p:cNvPr id="5" name="图片 6">
                <a:extLst>
                  <a:ext uri="{FF2B5EF4-FFF2-40B4-BE49-F238E27FC236}">
                    <a16:creationId xmlns:a16="http://schemas.microsoft.com/office/drawing/2014/main" id="{DD2FD7C0-4DE8-468F-BE44-EBEFE18E3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691988" y="-4117215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8D6D4D0F-FD4C-4296-B1A2-A1D62EC65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4632995" y="-577603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7" name="图片 7">
                <a:extLst>
                  <a:ext uri="{FF2B5EF4-FFF2-40B4-BE49-F238E27FC236}">
                    <a16:creationId xmlns:a16="http://schemas.microsoft.com/office/drawing/2014/main" id="{80F7D8CB-F386-44FD-89FD-A31E23214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630114" y="-4381590"/>
                <a:ext cx="2913750" cy="11868751"/>
              </a:xfrm>
              <a:prstGeom prst="rect">
                <a:avLst/>
              </a:prstGeom>
            </p:spPr>
          </p:pic>
          <p:pic>
            <p:nvPicPr>
              <p:cNvPr id="8" name="图片 10">
                <a:extLst>
                  <a:ext uri="{FF2B5EF4-FFF2-40B4-BE49-F238E27FC236}">
                    <a16:creationId xmlns:a16="http://schemas.microsoft.com/office/drawing/2014/main" id="{8365CF50-6989-48B7-BD6A-628811D5E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571120" y="-621742"/>
                <a:ext cx="2913750" cy="11868751"/>
              </a:xfrm>
              <a:prstGeom prst="rect">
                <a:avLst/>
              </a:prstGeom>
            </p:spPr>
          </p:pic>
        </p:grpSp>
      </p:grpSp>
      <p:sp>
        <p:nvSpPr>
          <p:cNvPr id="12" name="標題 1">
            <a:extLst>
              <a:ext uri="{FF2B5EF4-FFF2-40B4-BE49-F238E27FC236}">
                <a16:creationId xmlns:a16="http://schemas.microsoft.com/office/drawing/2014/main" id="{8DCE9661-090D-499B-A64E-8068368074D1}"/>
              </a:ext>
            </a:extLst>
          </p:cNvPr>
          <p:cNvSpPr txBox="1">
            <a:spLocks/>
          </p:cNvSpPr>
          <p:nvPr/>
        </p:nvSpPr>
        <p:spPr>
          <a:xfrm>
            <a:off x="837216" y="5075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zh-TW" dirty="0">
                <a:solidFill>
                  <a:schemeClr val="bg1"/>
                </a:solidFill>
                <a:latin typeface="Pristina" panose="03060402040406080204" pitchFamily="66" charset="0"/>
              </a:rPr>
              <a:t>Una Escena Especial</a:t>
            </a:r>
            <a:endParaRPr lang="zh-TW" altLang="en-US" dirty="0">
              <a:solidFill>
                <a:schemeClr val="bg1"/>
              </a:solidFill>
              <a:latin typeface="Pristina" panose="03060402040406080204" pitchFamily="66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6C137C2-F0FC-41EA-8C4A-3A645DF70001}"/>
              </a:ext>
            </a:extLst>
          </p:cNvPr>
          <p:cNvSpPr txBox="1"/>
          <p:nvPr/>
        </p:nvSpPr>
        <p:spPr>
          <a:xfrm>
            <a:off x="2206485" y="5174941"/>
            <a:ext cx="84615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altLang="zh-TW" sz="2800" dirty="0">
                <a:solidFill>
                  <a:schemeClr val="bg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R</a:t>
            </a:r>
            <a:r>
              <a:rPr lang="es-ES" altLang="zh-TW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epresenta los dolores, el sufrimiento de las víctimas y posible arrepentimiento de los opresores de la época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pic>
        <p:nvPicPr>
          <p:cNvPr id="5122" name="Picture 2" descr="No description available.">
            <a:extLst>
              <a:ext uri="{FF2B5EF4-FFF2-40B4-BE49-F238E27FC236}">
                <a16:creationId xmlns:a16="http://schemas.microsoft.com/office/drawing/2014/main" id="{8185C175-5629-4EC4-BCA4-D072455AD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36811" r="13757" b="37306"/>
          <a:stretch/>
        </p:blipFill>
        <p:spPr bwMode="auto">
          <a:xfrm>
            <a:off x="837216" y="1713183"/>
            <a:ext cx="5057705" cy="291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o description available.">
            <a:extLst>
              <a:ext uri="{FF2B5EF4-FFF2-40B4-BE49-F238E27FC236}">
                <a16:creationId xmlns:a16="http://schemas.microsoft.com/office/drawing/2014/main" id="{561A52CB-1AAD-4300-A9B1-1C8B8CD02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 t="36948" r="12383" b="38450"/>
          <a:stretch/>
        </p:blipFill>
        <p:spPr bwMode="auto">
          <a:xfrm>
            <a:off x="6095016" y="1713181"/>
            <a:ext cx="5360885" cy="291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941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4581B36E-01DA-48F4-B60F-7CECA160E62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D20B4B0-AEC2-473B-A4C1-022341EAA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0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</p:pic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41801142-F710-42A7-BA53-B7FBE62F0EE9}"/>
                </a:ext>
              </a:extLst>
            </p:cNvPr>
            <p:cNvGrpSpPr/>
            <p:nvPr/>
          </p:nvGrpSpPr>
          <p:grpSpPr>
            <a:xfrm>
              <a:off x="132127" y="87318"/>
              <a:ext cx="11927745" cy="6673598"/>
              <a:chOff x="93619" y="95911"/>
              <a:chExt cx="11927745" cy="6673598"/>
            </a:xfrm>
          </p:grpSpPr>
          <p:pic>
            <p:nvPicPr>
              <p:cNvPr id="5" name="图片 6">
                <a:extLst>
                  <a:ext uri="{FF2B5EF4-FFF2-40B4-BE49-F238E27FC236}">
                    <a16:creationId xmlns:a16="http://schemas.microsoft.com/office/drawing/2014/main" id="{DD2FD7C0-4DE8-468F-BE44-EBEFE18E3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4691988" y="-4117215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8D6D4D0F-FD4C-4296-B1A2-A1D62EC65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4632995" y="-577603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7" name="图片 7">
                <a:extLst>
                  <a:ext uri="{FF2B5EF4-FFF2-40B4-BE49-F238E27FC236}">
                    <a16:creationId xmlns:a16="http://schemas.microsoft.com/office/drawing/2014/main" id="{80F7D8CB-F386-44FD-89FD-A31E23214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4630114" y="-4381590"/>
                <a:ext cx="2913750" cy="11868751"/>
              </a:xfrm>
              <a:prstGeom prst="rect">
                <a:avLst/>
              </a:prstGeom>
            </p:spPr>
          </p:pic>
          <p:pic>
            <p:nvPicPr>
              <p:cNvPr id="8" name="图片 10">
                <a:extLst>
                  <a:ext uri="{FF2B5EF4-FFF2-40B4-BE49-F238E27FC236}">
                    <a16:creationId xmlns:a16="http://schemas.microsoft.com/office/drawing/2014/main" id="{8365CF50-6989-48B7-BD6A-628811D5E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4571120" y="-621742"/>
                <a:ext cx="2913750" cy="11868751"/>
              </a:xfrm>
              <a:prstGeom prst="rect">
                <a:avLst/>
              </a:prstGeom>
            </p:spPr>
          </p:pic>
        </p:grpSp>
      </p:grpSp>
      <p:sp>
        <p:nvSpPr>
          <p:cNvPr id="12" name="標題 1">
            <a:extLst>
              <a:ext uri="{FF2B5EF4-FFF2-40B4-BE49-F238E27FC236}">
                <a16:creationId xmlns:a16="http://schemas.microsoft.com/office/drawing/2014/main" id="{8DCE9661-090D-499B-A64E-8068368074D1}"/>
              </a:ext>
            </a:extLst>
          </p:cNvPr>
          <p:cNvSpPr txBox="1">
            <a:spLocks/>
          </p:cNvSpPr>
          <p:nvPr/>
        </p:nvSpPr>
        <p:spPr>
          <a:xfrm>
            <a:off x="690697" y="501533"/>
            <a:ext cx="110201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zh-TW" dirty="0">
                <a:solidFill>
                  <a:schemeClr val="bg1"/>
                </a:solidFill>
                <a:latin typeface="Pristina" panose="03060402040406080204" pitchFamily="66" charset="0"/>
              </a:rPr>
              <a:t>La verdad: Alicia descubre la mentira de “La historia oficial”</a:t>
            </a:r>
            <a:endParaRPr lang="zh-TW" altLang="en-US" dirty="0">
              <a:solidFill>
                <a:schemeClr val="bg1"/>
              </a:solidFill>
              <a:latin typeface="Pristina" panose="03060402040406080204" pitchFamily="66" charset="0"/>
            </a:endParaRPr>
          </a:p>
        </p:txBody>
      </p:sp>
      <p:pic>
        <p:nvPicPr>
          <p:cNvPr id="2" name="vidfinal">
            <a:hlinkClick r:id="" action="ppaction://media"/>
            <a:extLst>
              <a:ext uri="{FF2B5EF4-FFF2-40B4-BE49-F238E27FC236}">
                <a16:creationId xmlns:a16="http://schemas.microsoft.com/office/drawing/2014/main" id="{859CC08A-9DEF-44C5-AD1D-49EB0CC113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16" end="2231.0113"/>
                </p14:media>
              </p:ext>
            </p:extLst>
          </p:nvPr>
        </p:nvPicPr>
        <p:blipFill rotWithShape="1">
          <a:blip r:embed="rId7"/>
          <a:srcRect l="4531" t="9445" r="11094" b="5582"/>
          <a:stretch>
            <a:fillRect/>
          </a:stretch>
        </p:blipFill>
        <p:spPr>
          <a:xfrm>
            <a:off x="2333625" y="1581594"/>
            <a:ext cx="7734300" cy="438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9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4581B36E-01DA-48F4-B60F-7CECA160E62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D20B4B0-AEC2-473B-A4C1-022341EAA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0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</p:pic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41801142-F710-42A7-BA53-B7FBE62F0EE9}"/>
                </a:ext>
              </a:extLst>
            </p:cNvPr>
            <p:cNvGrpSpPr/>
            <p:nvPr/>
          </p:nvGrpSpPr>
          <p:grpSpPr>
            <a:xfrm>
              <a:off x="132127" y="87318"/>
              <a:ext cx="11927745" cy="6673598"/>
              <a:chOff x="93619" y="95911"/>
              <a:chExt cx="11927745" cy="6673598"/>
            </a:xfrm>
          </p:grpSpPr>
          <p:pic>
            <p:nvPicPr>
              <p:cNvPr id="5" name="图片 6">
                <a:extLst>
                  <a:ext uri="{FF2B5EF4-FFF2-40B4-BE49-F238E27FC236}">
                    <a16:creationId xmlns:a16="http://schemas.microsoft.com/office/drawing/2014/main" id="{DD2FD7C0-4DE8-468F-BE44-EBEFE18E3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691988" y="-4117215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8D6D4D0F-FD4C-4296-B1A2-A1D62EC65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4632995" y="-577603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7" name="图片 7">
                <a:extLst>
                  <a:ext uri="{FF2B5EF4-FFF2-40B4-BE49-F238E27FC236}">
                    <a16:creationId xmlns:a16="http://schemas.microsoft.com/office/drawing/2014/main" id="{80F7D8CB-F386-44FD-89FD-A31E23214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630114" y="-4381590"/>
                <a:ext cx="2913750" cy="11868751"/>
              </a:xfrm>
              <a:prstGeom prst="rect">
                <a:avLst/>
              </a:prstGeom>
            </p:spPr>
          </p:pic>
          <p:pic>
            <p:nvPicPr>
              <p:cNvPr id="8" name="图片 10">
                <a:extLst>
                  <a:ext uri="{FF2B5EF4-FFF2-40B4-BE49-F238E27FC236}">
                    <a16:creationId xmlns:a16="http://schemas.microsoft.com/office/drawing/2014/main" id="{8365CF50-6989-48B7-BD6A-628811D5E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571120" y="-621742"/>
                <a:ext cx="2913750" cy="11868751"/>
              </a:xfrm>
              <a:prstGeom prst="rect">
                <a:avLst/>
              </a:prstGeom>
            </p:spPr>
          </p:pic>
        </p:grpSp>
      </p:grpSp>
      <p:sp>
        <p:nvSpPr>
          <p:cNvPr id="12" name="標題 1">
            <a:extLst>
              <a:ext uri="{FF2B5EF4-FFF2-40B4-BE49-F238E27FC236}">
                <a16:creationId xmlns:a16="http://schemas.microsoft.com/office/drawing/2014/main" id="{8DCE9661-090D-499B-A64E-8068368074D1}"/>
              </a:ext>
            </a:extLst>
          </p:cNvPr>
          <p:cNvSpPr txBox="1">
            <a:spLocks/>
          </p:cNvSpPr>
          <p:nvPr/>
        </p:nvSpPr>
        <p:spPr>
          <a:xfrm>
            <a:off x="2996435" y="2766218"/>
            <a:ext cx="57379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zh-TW" sz="6000" dirty="0">
                <a:solidFill>
                  <a:schemeClr val="bg1"/>
                </a:solidFill>
                <a:latin typeface="Pristina" panose="03060402040406080204" pitchFamily="66" charset="0"/>
              </a:rPr>
              <a:t>Gracias por su atención</a:t>
            </a:r>
            <a:endParaRPr lang="zh-TW" altLang="en-US" sz="6000" dirty="0">
              <a:solidFill>
                <a:schemeClr val="bg1"/>
              </a:solidFill>
              <a:latin typeface="Pristina" panose="0306040204040608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60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4581B36E-01DA-48F4-B60F-7CECA160E62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D20B4B0-AEC2-473B-A4C1-022341EAA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0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</p:pic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41801142-F710-42A7-BA53-B7FBE62F0EE9}"/>
                </a:ext>
              </a:extLst>
            </p:cNvPr>
            <p:cNvGrpSpPr/>
            <p:nvPr/>
          </p:nvGrpSpPr>
          <p:grpSpPr>
            <a:xfrm>
              <a:off x="132127" y="87318"/>
              <a:ext cx="11927745" cy="6673598"/>
              <a:chOff x="93619" y="95911"/>
              <a:chExt cx="11927745" cy="6673598"/>
            </a:xfrm>
          </p:grpSpPr>
          <p:pic>
            <p:nvPicPr>
              <p:cNvPr id="5" name="图片 6">
                <a:extLst>
                  <a:ext uri="{FF2B5EF4-FFF2-40B4-BE49-F238E27FC236}">
                    <a16:creationId xmlns:a16="http://schemas.microsoft.com/office/drawing/2014/main" id="{DD2FD7C0-4DE8-468F-BE44-EBEFE18E3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691988" y="-4117215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8D6D4D0F-FD4C-4296-B1A2-A1D62EC65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4632995" y="-577603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7" name="图片 7">
                <a:extLst>
                  <a:ext uri="{FF2B5EF4-FFF2-40B4-BE49-F238E27FC236}">
                    <a16:creationId xmlns:a16="http://schemas.microsoft.com/office/drawing/2014/main" id="{80F7D8CB-F386-44FD-89FD-A31E23214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630114" y="-4381590"/>
                <a:ext cx="2913750" cy="11868751"/>
              </a:xfrm>
              <a:prstGeom prst="rect">
                <a:avLst/>
              </a:prstGeom>
            </p:spPr>
          </p:pic>
          <p:pic>
            <p:nvPicPr>
              <p:cNvPr id="8" name="图片 10">
                <a:extLst>
                  <a:ext uri="{FF2B5EF4-FFF2-40B4-BE49-F238E27FC236}">
                    <a16:creationId xmlns:a16="http://schemas.microsoft.com/office/drawing/2014/main" id="{8365CF50-6989-48B7-BD6A-628811D5E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571120" y="-621742"/>
                <a:ext cx="2913750" cy="11868751"/>
              </a:xfrm>
              <a:prstGeom prst="rect">
                <a:avLst/>
              </a:prstGeom>
            </p:spPr>
          </p:pic>
        </p:grpSp>
      </p:grp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0AD0CE-E388-4F59-B7D2-DFDF3D97D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771" y="2347933"/>
            <a:ext cx="10382489" cy="2790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altLang="zh-TW" dirty="0">
                <a:solidFill>
                  <a:schemeClr val="bg1"/>
                </a:solidFill>
              </a:rPr>
              <a:t>¿Qué?</a:t>
            </a:r>
          </a:p>
          <a:p>
            <a:pPr marL="0" indent="0">
              <a:buNone/>
            </a:pPr>
            <a:r>
              <a:rPr lang="es-ES" altLang="zh-TW" dirty="0">
                <a:solidFill>
                  <a:schemeClr val="bg1"/>
                </a:solidFill>
              </a:rPr>
              <a:t>¿Cuándo?</a:t>
            </a:r>
          </a:p>
          <a:p>
            <a:pPr marL="0" indent="0">
              <a:buNone/>
            </a:pPr>
            <a:r>
              <a:rPr lang="es-ES" altLang="zh-TW" dirty="0">
                <a:solidFill>
                  <a:schemeClr val="bg1"/>
                </a:solidFill>
              </a:rPr>
              <a:t>¿Dónde?</a:t>
            </a:r>
          </a:p>
          <a:p>
            <a:pPr marL="0" indent="0">
              <a:buNone/>
            </a:pPr>
            <a:r>
              <a:rPr lang="es-ES" altLang="zh-TW" dirty="0">
                <a:solidFill>
                  <a:schemeClr val="bg1"/>
                </a:solidFill>
              </a:rPr>
              <a:t>¿Quién?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8DCE9661-090D-499B-A64E-8068368074D1}"/>
              </a:ext>
            </a:extLst>
          </p:cNvPr>
          <p:cNvSpPr txBox="1">
            <a:spLocks/>
          </p:cNvSpPr>
          <p:nvPr/>
        </p:nvSpPr>
        <p:spPr>
          <a:xfrm>
            <a:off x="837216" y="5075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zh-TW" sz="6000" dirty="0">
                <a:solidFill>
                  <a:schemeClr val="bg1"/>
                </a:solidFill>
                <a:latin typeface="Pristina" panose="03060402040406080204" pitchFamily="66" charset="0"/>
              </a:rPr>
              <a:t>Introducción</a:t>
            </a:r>
            <a:endParaRPr lang="zh-TW" altLang="en-US" sz="6000" dirty="0">
              <a:solidFill>
                <a:schemeClr val="bg1"/>
              </a:solidFill>
              <a:latin typeface="Pristina" panose="03060402040406080204" pitchFamily="66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35AE490-8C55-4A41-BA77-C47C98B8E6E3}"/>
              </a:ext>
            </a:extLst>
          </p:cNvPr>
          <p:cNvSpPr txBox="1"/>
          <p:nvPr/>
        </p:nvSpPr>
        <p:spPr>
          <a:xfrm>
            <a:off x="2866367" y="2239283"/>
            <a:ext cx="6898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zh-TW" sz="2800" dirty="0">
                <a:solidFill>
                  <a:schemeClr val="bg1"/>
                </a:solidFill>
              </a:rPr>
              <a:t>Una familia durante la última dictadura militar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348B199-E735-4B1E-AB54-26C386B41955}"/>
              </a:ext>
            </a:extLst>
          </p:cNvPr>
          <p:cNvSpPr txBox="1"/>
          <p:nvPr/>
        </p:nvSpPr>
        <p:spPr>
          <a:xfrm>
            <a:off x="3310582" y="2752770"/>
            <a:ext cx="197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zh-TW" sz="2800" dirty="0">
                <a:solidFill>
                  <a:schemeClr val="bg1"/>
                </a:solidFill>
              </a:rPr>
              <a:t>1976 y 1983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7FF9358-B42A-44B6-B8B7-BC93FAC9A4F9}"/>
              </a:ext>
            </a:extLst>
          </p:cNvPr>
          <p:cNvSpPr txBox="1"/>
          <p:nvPr/>
        </p:nvSpPr>
        <p:spPr>
          <a:xfrm>
            <a:off x="3582109" y="3275990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zh-TW" sz="2800" dirty="0">
                <a:solidFill>
                  <a:schemeClr val="bg1"/>
                </a:solidFill>
              </a:rPr>
              <a:t>Argentina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23137A8-434C-4017-A6F6-EF30E52D2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13" y="2923941"/>
            <a:ext cx="5354728" cy="30120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C5831AA8-5347-45F7-BABB-03571054E743}"/>
              </a:ext>
            </a:extLst>
          </p:cNvPr>
          <p:cNvSpPr txBox="1"/>
          <p:nvPr/>
        </p:nvSpPr>
        <p:spPr>
          <a:xfrm>
            <a:off x="2611426" y="3812522"/>
            <a:ext cx="3546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</a:rPr>
              <a:t>Alicia, Roberto, y Gaby 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2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4581B36E-01DA-48F4-B60F-7CECA160E62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D20B4B0-AEC2-473B-A4C1-022341EAA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0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</p:pic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41801142-F710-42A7-BA53-B7FBE62F0EE9}"/>
                </a:ext>
              </a:extLst>
            </p:cNvPr>
            <p:cNvGrpSpPr/>
            <p:nvPr/>
          </p:nvGrpSpPr>
          <p:grpSpPr>
            <a:xfrm>
              <a:off x="132127" y="87318"/>
              <a:ext cx="11927745" cy="6673598"/>
              <a:chOff x="93619" y="95911"/>
              <a:chExt cx="11927745" cy="6673598"/>
            </a:xfrm>
          </p:grpSpPr>
          <p:pic>
            <p:nvPicPr>
              <p:cNvPr id="5" name="图片 6">
                <a:extLst>
                  <a:ext uri="{FF2B5EF4-FFF2-40B4-BE49-F238E27FC236}">
                    <a16:creationId xmlns:a16="http://schemas.microsoft.com/office/drawing/2014/main" id="{DD2FD7C0-4DE8-468F-BE44-EBEFE18E3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691988" y="-4117215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8D6D4D0F-FD4C-4296-B1A2-A1D62EC65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4632995" y="-577603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7" name="图片 7">
                <a:extLst>
                  <a:ext uri="{FF2B5EF4-FFF2-40B4-BE49-F238E27FC236}">
                    <a16:creationId xmlns:a16="http://schemas.microsoft.com/office/drawing/2014/main" id="{80F7D8CB-F386-44FD-89FD-A31E23214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630114" y="-4381590"/>
                <a:ext cx="2913750" cy="11868751"/>
              </a:xfrm>
              <a:prstGeom prst="rect">
                <a:avLst/>
              </a:prstGeom>
            </p:spPr>
          </p:pic>
          <p:pic>
            <p:nvPicPr>
              <p:cNvPr id="8" name="图片 10">
                <a:extLst>
                  <a:ext uri="{FF2B5EF4-FFF2-40B4-BE49-F238E27FC236}">
                    <a16:creationId xmlns:a16="http://schemas.microsoft.com/office/drawing/2014/main" id="{8365CF50-6989-48B7-BD6A-628811D5E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571120" y="-621742"/>
                <a:ext cx="2913750" cy="11868751"/>
              </a:xfrm>
              <a:prstGeom prst="rect">
                <a:avLst/>
              </a:prstGeom>
            </p:spPr>
          </p:pic>
        </p:grpSp>
      </p:grpSp>
      <p:sp>
        <p:nvSpPr>
          <p:cNvPr id="12" name="標題 1">
            <a:extLst>
              <a:ext uri="{FF2B5EF4-FFF2-40B4-BE49-F238E27FC236}">
                <a16:creationId xmlns:a16="http://schemas.microsoft.com/office/drawing/2014/main" id="{8DCE9661-090D-499B-A64E-8068368074D1}"/>
              </a:ext>
            </a:extLst>
          </p:cNvPr>
          <p:cNvSpPr txBox="1">
            <a:spLocks/>
          </p:cNvSpPr>
          <p:nvPr/>
        </p:nvSpPr>
        <p:spPr>
          <a:xfrm>
            <a:off x="837216" y="6068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zh-TW" sz="6000" dirty="0">
                <a:solidFill>
                  <a:schemeClr val="bg1"/>
                </a:solidFill>
                <a:latin typeface="Pristina" panose="03060402040406080204" pitchFamily="66" charset="0"/>
              </a:rPr>
              <a:t>Introducción</a:t>
            </a:r>
          </a:p>
          <a:p>
            <a:r>
              <a:rPr lang="es-ES" altLang="zh-TW" sz="6000" dirty="0">
                <a:solidFill>
                  <a:schemeClr val="bg1"/>
                </a:solidFill>
                <a:latin typeface="Pristina" panose="03060402040406080204" pitchFamily="66" charset="0"/>
              </a:rPr>
              <a:t>—La guerra sucia y los desaparecidos</a:t>
            </a:r>
            <a:endParaRPr lang="zh-TW" altLang="en-US" sz="6000" dirty="0">
              <a:solidFill>
                <a:schemeClr val="bg1"/>
              </a:solidFill>
              <a:latin typeface="Pristina" panose="03060402040406080204" pitchFamily="66" charset="0"/>
            </a:endParaRPr>
          </a:p>
        </p:txBody>
      </p: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41EB40ED-6D1B-4993-A39C-F8E0B8CCAA15}"/>
              </a:ext>
            </a:extLst>
          </p:cNvPr>
          <p:cNvSpPr txBox="1">
            <a:spLocks/>
          </p:cNvSpPr>
          <p:nvPr/>
        </p:nvSpPr>
        <p:spPr>
          <a:xfrm>
            <a:off x="1432123" y="2341207"/>
            <a:ext cx="4475578" cy="1257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altLang="zh-TW" dirty="0">
                <a:solidFill>
                  <a:schemeClr val="bg1"/>
                </a:solidFill>
              </a:rPr>
              <a:t>Entre los años 1976 y 1983 en Argentina</a:t>
            </a:r>
          </a:p>
          <a:p>
            <a:pPr marL="0" indent="0">
              <a:buNone/>
            </a:pPr>
            <a:r>
              <a:rPr lang="es-ES" altLang="zh-TW" dirty="0">
                <a:solidFill>
                  <a:schemeClr val="bg1"/>
                </a:solidFill>
              </a:rPr>
              <a:t>El gobierno autocrático aplastó a disidentes</a:t>
            </a:r>
            <a:endParaRPr lang="es-ES" altLang="zh-TW" i="1" dirty="0">
              <a:solidFill>
                <a:schemeClr val="bg1"/>
              </a:solidFill>
            </a:endParaRPr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B080FFF6-1323-470C-899F-B7251A614D8B}"/>
              </a:ext>
            </a:extLst>
          </p:cNvPr>
          <p:cNvSpPr txBox="1">
            <a:spLocks/>
          </p:cNvSpPr>
          <p:nvPr/>
        </p:nvSpPr>
        <p:spPr>
          <a:xfrm>
            <a:off x="1226833" y="4506501"/>
            <a:ext cx="3965892" cy="725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altLang="zh-TW" sz="3600" i="1" dirty="0">
                <a:solidFill>
                  <a:schemeClr val="bg1"/>
                </a:solidFill>
              </a:rPr>
              <a:t>La guerra sucia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993229E8-6C10-468F-A533-D525AD9B5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281" y="2893911"/>
            <a:ext cx="5655535" cy="3157893"/>
          </a:xfrm>
          <a:prstGeom prst="rect">
            <a:avLst/>
          </a:prstGeom>
        </p:spPr>
      </p:pic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id="{8161F0BA-85E9-4DC6-B079-5C1ADFF91F40}"/>
              </a:ext>
            </a:extLst>
          </p:cNvPr>
          <p:cNvSpPr txBox="1">
            <a:spLocks/>
          </p:cNvSpPr>
          <p:nvPr/>
        </p:nvSpPr>
        <p:spPr>
          <a:xfrm>
            <a:off x="5622689" y="2019194"/>
            <a:ext cx="6015139" cy="492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altLang="zh-TW" dirty="0">
                <a:solidFill>
                  <a:schemeClr val="bg1"/>
                </a:solidFill>
              </a:rPr>
              <a:t>Gaby, una hija de desaparecidos</a:t>
            </a:r>
            <a:endParaRPr lang="es-ES" altLang="zh-TW" i="1" dirty="0">
              <a:solidFill>
                <a:schemeClr val="bg1"/>
              </a:solidFill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7C870DB8-0FDD-4666-B4A4-CB597929328D}"/>
              </a:ext>
            </a:extLst>
          </p:cNvPr>
          <p:cNvSpPr txBox="1">
            <a:spLocks/>
          </p:cNvSpPr>
          <p:nvPr/>
        </p:nvSpPr>
        <p:spPr>
          <a:xfrm>
            <a:off x="1167767" y="5328922"/>
            <a:ext cx="3965892" cy="725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altLang="zh-TW" sz="3600" dirty="0">
                <a:solidFill>
                  <a:schemeClr val="bg1"/>
                </a:solidFill>
              </a:rPr>
              <a:t>Los desaparecidos</a:t>
            </a:r>
          </a:p>
        </p:txBody>
      </p:sp>
    </p:spTree>
    <p:extLst>
      <p:ext uri="{BB962C8B-B14F-4D97-AF65-F5344CB8AC3E}">
        <p14:creationId xmlns:p14="http://schemas.microsoft.com/office/powerpoint/2010/main" val="258479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4581B36E-01DA-48F4-B60F-7CECA160E62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D20B4B0-AEC2-473B-A4C1-022341EAA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0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</p:pic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41801142-F710-42A7-BA53-B7FBE62F0EE9}"/>
                </a:ext>
              </a:extLst>
            </p:cNvPr>
            <p:cNvGrpSpPr/>
            <p:nvPr/>
          </p:nvGrpSpPr>
          <p:grpSpPr>
            <a:xfrm>
              <a:off x="132127" y="87318"/>
              <a:ext cx="11927745" cy="6673598"/>
              <a:chOff x="93619" y="95911"/>
              <a:chExt cx="11927745" cy="6673598"/>
            </a:xfrm>
          </p:grpSpPr>
          <p:pic>
            <p:nvPicPr>
              <p:cNvPr id="5" name="图片 6">
                <a:extLst>
                  <a:ext uri="{FF2B5EF4-FFF2-40B4-BE49-F238E27FC236}">
                    <a16:creationId xmlns:a16="http://schemas.microsoft.com/office/drawing/2014/main" id="{DD2FD7C0-4DE8-468F-BE44-EBEFE18E3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4691988" y="-4117215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8D6D4D0F-FD4C-4296-B1A2-A1D62EC65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4632995" y="-577603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7" name="图片 7">
                <a:extLst>
                  <a:ext uri="{FF2B5EF4-FFF2-40B4-BE49-F238E27FC236}">
                    <a16:creationId xmlns:a16="http://schemas.microsoft.com/office/drawing/2014/main" id="{80F7D8CB-F386-44FD-89FD-A31E23214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4630114" y="-4381590"/>
                <a:ext cx="2913750" cy="11868751"/>
              </a:xfrm>
              <a:prstGeom prst="rect">
                <a:avLst/>
              </a:prstGeom>
            </p:spPr>
          </p:pic>
          <p:pic>
            <p:nvPicPr>
              <p:cNvPr id="8" name="图片 10">
                <a:extLst>
                  <a:ext uri="{FF2B5EF4-FFF2-40B4-BE49-F238E27FC236}">
                    <a16:creationId xmlns:a16="http://schemas.microsoft.com/office/drawing/2014/main" id="{8365CF50-6989-48B7-BD6A-628811D5E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4571120" y="-621742"/>
                <a:ext cx="2913750" cy="11868751"/>
              </a:xfrm>
              <a:prstGeom prst="rect">
                <a:avLst/>
              </a:prstGeom>
            </p:spPr>
          </p:pic>
        </p:grpSp>
      </p:grpSp>
      <p:sp>
        <p:nvSpPr>
          <p:cNvPr id="12" name="標題 1">
            <a:extLst>
              <a:ext uri="{FF2B5EF4-FFF2-40B4-BE49-F238E27FC236}">
                <a16:creationId xmlns:a16="http://schemas.microsoft.com/office/drawing/2014/main" id="{8DCE9661-090D-499B-A64E-8068368074D1}"/>
              </a:ext>
            </a:extLst>
          </p:cNvPr>
          <p:cNvSpPr txBox="1">
            <a:spLocks/>
          </p:cNvSpPr>
          <p:nvPr/>
        </p:nvSpPr>
        <p:spPr>
          <a:xfrm>
            <a:off x="608616" y="5015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zh-TW" dirty="0">
                <a:solidFill>
                  <a:schemeClr val="bg1"/>
                </a:solidFill>
                <a:latin typeface="Pristina" panose="03060402040406080204" pitchFamily="66" charset="0"/>
              </a:rPr>
              <a:t>Metáfora – La Canción </a:t>
            </a:r>
          </a:p>
          <a:p>
            <a:r>
              <a:rPr lang="en-US" altLang="zh-TW" sz="4000" dirty="0">
                <a:solidFill>
                  <a:schemeClr val="bg1"/>
                </a:solidFill>
                <a:latin typeface="Pristina" panose="03060402040406080204" pitchFamily="66" charset="0"/>
              </a:rPr>
              <a:t>(entre la </a:t>
            </a:r>
            <a:r>
              <a:rPr lang="en-US" altLang="zh-TW" sz="4000" dirty="0" err="1">
                <a:solidFill>
                  <a:schemeClr val="bg1"/>
                </a:solidFill>
                <a:latin typeface="Pristina" panose="03060402040406080204" pitchFamily="66" charset="0"/>
              </a:rPr>
              <a:t>memoria</a:t>
            </a:r>
            <a:r>
              <a:rPr lang="en-US" altLang="zh-TW" sz="4000" dirty="0">
                <a:solidFill>
                  <a:schemeClr val="bg1"/>
                </a:solidFill>
                <a:latin typeface="Pristina" panose="03060402040406080204" pitchFamily="66" charset="0"/>
              </a:rPr>
              <a:t> y </a:t>
            </a:r>
            <a:r>
              <a:rPr lang="en-US" altLang="zh-TW" sz="4000" dirty="0" err="1">
                <a:solidFill>
                  <a:schemeClr val="bg1"/>
                </a:solidFill>
                <a:latin typeface="Pristina" panose="03060402040406080204" pitchFamily="66" charset="0"/>
              </a:rPr>
              <a:t>el</a:t>
            </a:r>
            <a:r>
              <a:rPr lang="en-US" altLang="zh-TW" sz="4000" dirty="0">
                <a:solidFill>
                  <a:schemeClr val="bg1"/>
                </a:solidFill>
                <a:latin typeface="Pristina" panose="03060402040406080204" pitchFamily="66" charset="0"/>
              </a:rPr>
              <a:t> </a:t>
            </a:r>
            <a:r>
              <a:rPr lang="en-US" altLang="zh-TW" sz="4000" dirty="0" err="1">
                <a:solidFill>
                  <a:schemeClr val="bg1"/>
                </a:solidFill>
                <a:latin typeface="Pristina" panose="03060402040406080204" pitchFamily="66" charset="0"/>
              </a:rPr>
              <a:t>olvido</a:t>
            </a:r>
            <a:r>
              <a:rPr lang="en-US" altLang="zh-TW" sz="4000" dirty="0">
                <a:solidFill>
                  <a:schemeClr val="bg1"/>
                </a:solidFill>
                <a:latin typeface="Pristina" panose="03060402040406080204" pitchFamily="66" charset="0"/>
              </a:rPr>
              <a:t>)</a:t>
            </a:r>
            <a:endParaRPr lang="zh-TW" altLang="en-US" sz="4000" dirty="0">
              <a:solidFill>
                <a:schemeClr val="bg1"/>
              </a:solidFill>
              <a:latin typeface="Pristina" panose="03060402040406080204" pitchFamily="66" charset="0"/>
            </a:endParaRP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33FE409B-F156-4B4F-A76F-CE0355C54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818" y="4597138"/>
            <a:ext cx="9277370" cy="19920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altLang="zh-TW" dirty="0">
                <a:solidFill>
                  <a:schemeClr val="bg1"/>
                </a:solidFill>
              </a:rPr>
              <a:t>En el país de “no me acuerdo”</a:t>
            </a:r>
            <a:br>
              <a:rPr lang="es-ES" altLang="zh-TW" dirty="0">
                <a:solidFill>
                  <a:schemeClr val="bg1"/>
                </a:solidFill>
              </a:rPr>
            </a:br>
            <a:r>
              <a:rPr lang="es-ES" altLang="zh-TW" dirty="0">
                <a:solidFill>
                  <a:schemeClr val="bg1"/>
                </a:solidFill>
              </a:rPr>
              <a:t>Doy tres pasitos y me pierdo</a:t>
            </a:r>
            <a:br>
              <a:rPr lang="es-ES" altLang="zh-TW" dirty="0">
                <a:solidFill>
                  <a:schemeClr val="bg1"/>
                </a:solidFill>
              </a:rPr>
            </a:br>
            <a:r>
              <a:rPr lang="es-ES" altLang="zh-TW" dirty="0">
                <a:solidFill>
                  <a:schemeClr val="bg1"/>
                </a:solidFill>
              </a:rPr>
              <a:t>Un pasito para allí,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s-ES" altLang="zh-TW" dirty="0">
                <a:solidFill>
                  <a:schemeClr val="bg1"/>
                </a:solidFill>
              </a:rPr>
              <a:t>no recuerdo si lo di</a:t>
            </a:r>
            <a:br>
              <a:rPr lang="es-ES" altLang="zh-TW" dirty="0">
                <a:solidFill>
                  <a:schemeClr val="bg1"/>
                </a:solidFill>
              </a:rPr>
            </a:br>
            <a:r>
              <a:rPr lang="es-ES" altLang="zh-TW" dirty="0">
                <a:solidFill>
                  <a:schemeClr val="bg1"/>
                </a:solidFill>
              </a:rPr>
              <a:t>Un pasito para allá,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s-ES" altLang="zh-TW" dirty="0">
                <a:solidFill>
                  <a:schemeClr val="bg1"/>
                </a:solidFill>
              </a:rPr>
              <a:t>ay, qué miedo que me da</a:t>
            </a:r>
          </a:p>
        </p:txBody>
      </p:sp>
      <p:pic>
        <p:nvPicPr>
          <p:cNvPr id="21" name="660153071.383726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FC6A5D4-EC12-453E-B1FB-9753D0BE3D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9472" y="1710653"/>
            <a:ext cx="6049589" cy="27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4581B36E-01DA-48F4-B60F-7CECA160E62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D20B4B0-AEC2-473B-A4C1-022341EAA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0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</p:pic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41801142-F710-42A7-BA53-B7FBE62F0EE9}"/>
                </a:ext>
              </a:extLst>
            </p:cNvPr>
            <p:cNvGrpSpPr/>
            <p:nvPr/>
          </p:nvGrpSpPr>
          <p:grpSpPr>
            <a:xfrm>
              <a:off x="132127" y="87318"/>
              <a:ext cx="11927745" cy="6673598"/>
              <a:chOff x="93619" y="95911"/>
              <a:chExt cx="11927745" cy="6673598"/>
            </a:xfrm>
          </p:grpSpPr>
          <p:pic>
            <p:nvPicPr>
              <p:cNvPr id="5" name="图片 6">
                <a:extLst>
                  <a:ext uri="{FF2B5EF4-FFF2-40B4-BE49-F238E27FC236}">
                    <a16:creationId xmlns:a16="http://schemas.microsoft.com/office/drawing/2014/main" id="{DD2FD7C0-4DE8-468F-BE44-EBEFE18E3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691988" y="-4117215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8D6D4D0F-FD4C-4296-B1A2-A1D62EC65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4632995" y="-577603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7" name="图片 7">
                <a:extLst>
                  <a:ext uri="{FF2B5EF4-FFF2-40B4-BE49-F238E27FC236}">
                    <a16:creationId xmlns:a16="http://schemas.microsoft.com/office/drawing/2014/main" id="{80F7D8CB-F386-44FD-89FD-A31E23214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630114" y="-4381590"/>
                <a:ext cx="2913750" cy="11868751"/>
              </a:xfrm>
              <a:prstGeom prst="rect">
                <a:avLst/>
              </a:prstGeom>
            </p:spPr>
          </p:pic>
          <p:pic>
            <p:nvPicPr>
              <p:cNvPr id="8" name="图片 10">
                <a:extLst>
                  <a:ext uri="{FF2B5EF4-FFF2-40B4-BE49-F238E27FC236}">
                    <a16:creationId xmlns:a16="http://schemas.microsoft.com/office/drawing/2014/main" id="{8365CF50-6989-48B7-BD6A-628811D5E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571120" y="-621742"/>
                <a:ext cx="2913750" cy="11868751"/>
              </a:xfrm>
              <a:prstGeom prst="rect">
                <a:avLst/>
              </a:prstGeom>
            </p:spPr>
          </p:pic>
        </p:grpSp>
      </p:grpSp>
      <p:sp>
        <p:nvSpPr>
          <p:cNvPr id="12" name="標題 1">
            <a:extLst>
              <a:ext uri="{FF2B5EF4-FFF2-40B4-BE49-F238E27FC236}">
                <a16:creationId xmlns:a16="http://schemas.microsoft.com/office/drawing/2014/main" id="{8DCE9661-090D-499B-A64E-8068368074D1}"/>
              </a:ext>
            </a:extLst>
          </p:cNvPr>
          <p:cNvSpPr txBox="1">
            <a:spLocks/>
          </p:cNvSpPr>
          <p:nvPr/>
        </p:nvSpPr>
        <p:spPr>
          <a:xfrm>
            <a:off x="838200" y="501533"/>
            <a:ext cx="9507279" cy="1433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zh-TW" sz="4800" dirty="0">
                <a:solidFill>
                  <a:schemeClr val="bg1"/>
                </a:solidFill>
                <a:latin typeface="Pristina" panose="03060402040406080204" pitchFamily="66" charset="0"/>
              </a:rPr>
              <a:t>Metáfora – La Canción</a:t>
            </a:r>
          </a:p>
          <a:p>
            <a:r>
              <a:rPr lang="en-US" altLang="zh-TW" sz="4300" dirty="0">
                <a:solidFill>
                  <a:schemeClr val="bg1"/>
                </a:solidFill>
                <a:latin typeface="Pristina" panose="03060402040406080204" pitchFamily="66" charset="0"/>
              </a:rPr>
              <a:t>(entre la </a:t>
            </a:r>
            <a:r>
              <a:rPr lang="en-US" altLang="zh-TW" sz="4300" dirty="0" err="1">
                <a:solidFill>
                  <a:schemeClr val="bg1"/>
                </a:solidFill>
                <a:latin typeface="Pristina" panose="03060402040406080204" pitchFamily="66" charset="0"/>
              </a:rPr>
              <a:t>memoria</a:t>
            </a:r>
            <a:r>
              <a:rPr lang="en-US" altLang="zh-TW" sz="4300" dirty="0">
                <a:solidFill>
                  <a:schemeClr val="bg1"/>
                </a:solidFill>
                <a:latin typeface="Pristina" panose="03060402040406080204" pitchFamily="66" charset="0"/>
              </a:rPr>
              <a:t> y </a:t>
            </a:r>
            <a:r>
              <a:rPr lang="en-US" altLang="zh-TW" sz="4300" dirty="0" err="1">
                <a:solidFill>
                  <a:schemeClr val="bg1"/>
                </a:solidFill>
                <a:latin typeface="Pristina" panose="03060402040406080204" pitchFamily="66" charset="0"/>
              </a:rPr>
              <a:t>el</a:t>
            </a:r>
            <a:r>
              <a:rPr lang="en-US" altLang="zh-TW" sz="4300" dirty="0">
                <a:solidFill>
                  <a:schemeClr val="bg1"/>
                </a:solidFill>
                <a:latin typeface="Pristina" panose="03060402040406080204" pitchFamily="66" charset="0"/>
              </a:rPr>
              <a:t> </a:t>
            </a:r>
            <a:r>
              <a:rPr lang="en-US" altLang="zh-TW" sz="4300" dirty="0" err="1">
                <a:solidFill>
                  <a:schemeClr val="bg1"/>
                </a:solidFill>
                <a:latin typeface="Pristina" panose="03060402040406080204" pitchFamily="66" charset="0"/>
              </a:rPr>
              <a:t>olvido</a:t>
            </a:r>
            <a:r>
              <a:rPr lang="en-US" altLang="zh-TW" sz="4300" dirty="0">
                <a:solidFill>
                  <a:schemeClr val="bg1"/>
                </a:solidFill>
                <a:latin typeface="Pristina" panose="03060402040406080204" pitchFamily="66" charset="0"/>
              </a:rPr>
              <a:t>)</a:t>
            </a:r>
            <a:endParaRPr lang="zh-TW" altLang="en-US" sz="4300" dirty="0">
              <a:solidFill>
                <a:schemeClr val="bg1"/>
              </a:solidFill>
              <a:latin typeface="Pristina" panose="03060402040406080204" pitchFamily="66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3633C2B-CE43-480B-96EB-2291200ED7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0" t="1415" r="18349" b="15443"/>
          <a:stretch/>
        </p:blipFill>
        <p:spPr>
          <a:xfrm>
            <a:off x="6151235" y="2136474"/>
            <a:ext cx="5360334" cy="347403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0193644-B463-4A00-AC6E-5C5D483FFB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9185" r="16490" b="13926"/>
          <a:stretch/>
        </p:blipFill>
        <p:spPr>
          <a:xfrm>
            <a:off x="680431" y="2217187"/>
            <a:ext cx="5335762" cy="316347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913455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4581B36E-01DA-48F4-B60F-7CECA160E62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D20B4B0-AEC2-473B-A4C1-022341EAA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0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</p:pic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41801142-F710-42A7-BA53-B7FBE62F0EE9}"/>
                </a:ext>
              </a:extLst>
            </p:cNvPr>
            <p:cNvGrpSpPr/>
            <p:nvPr/>
          </p:nvGrpSpPr>
          <p:grpSpPr>
            <a:xfrm>
              <a:off x="132127" y="87318"/>
              <a:ext cx="11927745" cy="6673598"/>
              <a:chOff x="93619" y="95911"/>
              <a:chExt cx="11927745" cy="6673598"/>
            </a:xfrm>
          </p:grpSpPr>
          <p:pic>
            <p:nvPicPr>
              <p:cNvPr id="5" name="图片 6">
                <a:extLst>
                  <a:ext uri="{FF2B5EF4-FFF2-40B4-BE49-F238E27FC236}">
                    <a16:creationId xmlns:a16="http://schemas.microsoft.com/office/drawing/2014/main" id="{DD2FD7C0-4DE8-468F-BE44-EBEFE18E3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691988" y="-4117215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8D6D4D0F-FD4C-4296-B1A2-A1D62EC65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4632995" y="-577603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7" name="图片 7">
                <a:extLst>
                  <a:ext uri="{FF2B5EF4-FFF2-40B4-BE49-F238E27FC236}">
                    <a16:creationId xmlns:a16="http://schemas.microsoft.com/office/drawing/2014/main" id="{80F7D8CB-F386-44FD-89FD-A31E23214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630114" y="-4381590"/>
                <a:ext cx="2913750" cy="11868751"/>
              </a:xfrm>
              <a:prstGeom prst="rect">
                <a:avLst/>
              </a:prstGeom>
            </p:spPr>
          </p:pic>
          <p:pic>
            <p:nvPicPr>
              <p:cNvPr id="8" name="图片 10">
                <a:extLst>
                  <a:ext uri="{FF2B5EF4-FFF2-40B4-BE49-F238E27FC236}">
                    <a16:creationId xmlns:a16="http://schemas.microsoft.com/office/drawing/2014/main" id="{8365CF50-6989-48B7-BD6A-628811D5E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571120" y="-621742"/>
                <a:ext cx="2913750" cy="11868751"/>
              </a:xfrm>
              <a:prstGeom prst="rect">
                <a:avLst/>
              </a:prstGeom>
            </p:spPr>
          </p:pic>
        </p:grpSp>
      </p:grp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0AD0CE-E388-4F59-B7D2-DFDF3D97D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98" y="5007295"/>
            <a:ext cx="10515600" cy="1535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altLang="zh-TW" sz="3200" dirty="0">
                <a:solidFill>
                  <a:schemeClr val="bg1"/>
                </a:solidFill>
              </a:rPr>
              <a:t>Parece que presenciamos</a:t>
            </a:r>
          </a:p>
          <a:p>
            <a:pPr marL="0" indent="0">
              <a:buNone/>
            </a:pPr>
            <a:r>
              <a:rPr lang="es-ES" altLang="zh-TW" sz="3200" dirty="0">
                <a:solidFill>
                  <a:schemeClr val="bg1"/>
                </a:solidFill>
              </a:rPr>
              <a:t>el día en que la Junta se llevó a Gaby de su madre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8DCE9661-090D-499B-A64E-8068368074D1}"/>
              </a:ext>
            </a:extLst>
          </p:cNvPr>
          <p:cNvSpPr txBox="1">
            <a:spLocks/>
          </p:cNvSpPr>
          <p:nvPr/>
        </p:nvSpPr>
        <p:spPr>
          <a:xfrm>
            <a:off x="867696" y="497775"/>
            <a:ext cx="10515600" cy="1828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zh-TW" dirty="0">
                <a:solidFill>
                  <a:schemeClr val="bg1"/>
                </a:solidFill>
                <a:latin typeface="Pristina" panose="03060402040406080204" pitchFamily="66" charset="0"/>
              </a:rPr>
              <a:t>La EscenaMetafórica – Gaby</a:t>
            </a:r>
          </a:p>
          <a:p>
            <a:r>
              <a:rPr lang="en-US" altLang="zh-TW" sz="4000" dirty="0">
                <a:solidFill>
                  <a:schemeClr val="bg1"/>
                </a:solidFill>
                <a:latin typeface="Pristina" panose="03060402040406080204" pitchFamily="66" charset="0"/>
              </a:rPr>
              <a:t>(</a:t>
            </a:r>
            <a:r>
              <a:rPr lang="es-ES" altLang="zh-TW" sz="4000" dirty="0">
                <a:solidFill>
                  <a:schemeClr val="bg1"/>
                </a:solidFill>
                <a:latin typeface="Pristina" panose="03060402040406080204" pitchFamily="66" charset="0"/>
              </a:rPr>
              <a:t>víctima y trauma colectivos</a:t>
            </a:r>
            <a:r>
              <a:rPr lang="en-US" altLang="zh-TW" sz="4000" dirty="0">
                <a:solidFill>
                  <a:schemeClr val="bg1"/>
                </a:solidFill>
                <a:latin typeface="Pristina" panose="03060402040406080204" pitchFamily="66" charset="0"/>
              </a:rPr>
              <a:t>)</a:t>
            </a:r>
            <a:endParaRPr lang="zh-TW" altLang="en-US" sz="4000" dirty="0">
              <a:solidFill>
                <a:schemeClr val="bg1"/>
              </a:solidFill>
              <a:latin typeface="Pristina" panose="03060402040406080204" pitchFamily="66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F2E3327-08B6-41F2-BEFC-59F91CEA3C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7720" r="6369" b="18817"/>
          <a:stretch/>
        </p:blipFill>
        <p:spPr>
          <a:xfrm>
            <a:off x="980502" y="2300740"/>
            <a:ext cx="4050721" cy="191651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59B53C4-39C6-427F-8578-62FA74F232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7590" r="5973" b="18946"/>
          <a:stretch/>
        </p:blipFill>
        <p:spPr>
          <a:xfrm>
            <a:off x="6002606" y="3001068"/>
            <a:ext cx="5438314" cy="254985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305530A7-B9F8-489E-BDD1-7F0ED2EB0126}"/>
              </a:ext>
            </a:extLst>
          </p:cNvPr>
          <p:cNvSpPr txBox="1">
            <a:spLocks/>
          </p:cNvSpPr>
          <p:nvPr/>
        </p:nvSpPr>
        <p:spPr>
          <a:xfrm>
            <a:off x="5412008" y="2004057"/>
            <a:ext cx="6208326" cy="1217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altLang="zh-TW" sz="3200" dirty="0">
                <a:solidFill>
                  <a:schemeClr val="bg1"/>
                </a:solidFill>
              </a:rPr>
              <a:t>Chicos con pistolas y le da mucho miedo a Gaby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AF78F39-0AA5-491F-A65D-CB3F744D705B}"/>
              </a:ext>
            </a:extLst>
          </p:cNvPr>
          <p:cNvSpPr/>
          <p:nvPr/>
        </p:nvSpPr>
        <p:spPr>
          <a:xfrm>
            <a:off x="3284738" y="5550925"/>
            <a:ext cx="992612" cy="5405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B3EAF32-A081-4971-ABF0-4EE66F787711}"/>
              </a:ext>
            </a:extLst>
          </p:cNvPr>
          <p:cNvSpPr txBox="1"/>
          <p:nvPr/>
        </p:nvSpPr>
        <p:spPr>
          <a:xfrm>
            <a:off x="6418486" y="2939130"/>
            <a:ext cx="4280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TW" sz="3200" dirty="0">
                <a:solidFill>
                  <a:schemeClr val="bg1"/>
                </a:solidFill>
              </a:rPr>
              <a:t>Un gobierno militar que toma el poder en un país por la fuerza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4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4581B36E-01DA-48F4-B60F-7CECA160E62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D20B4B0-AEC2-473B-A4C1-022341EAA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0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</p:pic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41801142-F710-42A7-BA53-B7FBE62F0EE9}"/>
                </a:ext>
              </a:extLst>
            </p:cNvPr>
            <p:cNvGrpSpPr/>
            <p:nvPr/>
          </p:nvGrpSpPr>
          <p:grpSpPr>
            <a:xfrm>
              <a:off x="132127" y="87318"/>
              <a:ext cx="11927745" cy="6673598"/>
              <a:chOff x="93619" y="95911"/>
              <a:chExt cx="11927745" cy="6673598"/>
            </a:xfrm>
          </p:grpSpPr>
          <p:pic>
            <p:nvPicPr>
              <p:cNvPr id="5" name="图片 6">
                <a:extLst>
                  <a:ext uri="{FF2B5EF4-FFF2-40B4-BE49-F238E27FC236}">
                    <a16:creationId xmlns:a16="http://schemas.microsoft.com/office/drawing/2014/main" id="{DD2FD7C0-4DE8-468F-BE44-EBEFE18E3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691988" y="-4117215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8D6D4D0F-FD4C-4296-B1A2-A1D62EC65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4632995" y="-577603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7" name="图片 7">
                <a:extLst>
                  <a:ext uri="{FF2B5EF4-FFF2-40B4-BE49-F238E27FC236}">
                    <a16:creationId xmlns:a16="http://schemas.microsoft.com/office/drawing/2014/main" id="{80F7D8CB-F386-44FD-89FD-A31E23214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630114" y="-4381590"/>
                <a:ext cx="2913750" cy="11868751"/>
              </a:xfrm>
              <a:prstGeom prst="rect">
                <a:avLst/>
              </a:prstGeom>
            </p:spPr>
          </p:pic>
          <p:pic>
            <p:nvPicPr>
              <p:cNvPr id="8" name="图片 10">
                <a:extLst>
                  <a:ext uri="{FF2B5EF4-FFF2-40B4-BE49-F238E27FC236}">
                    <a16:creationId xmlns:a16="http://schemas.microsoft.com/office/drawing/2014/main" id="{8365CF50-6989-48B7-BD6A-628811D5E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571120" y="-621742"/>
                <a:ext cx="2913750" cy="11868751"/>
              </a:xfrm>
              <a:prstGeom prst="rect">
                <a:avLst/>
              </a:prstGeom>
            </p:spPr>
          </p:pic>
        </p:grpSp>
      </p:grpSp>
      <p:sp>
        <p:nvSpPr>
          <p:cNvPr id="12" name="標題 1">
            <a:extLst>
              <a:ext uri="{FF2B5EF4-FFF2-40B4-BE49-F238E27FC236}">
                <a16:creationId xmlns:a16="http://schemas.microsoft.com/office/drawing/2014/main" id="{8DCE9661-090D-499B-A64E-8068368074D1}"/>
              </a:ext>
            </a:extLst>
          </p:cNvPr>
          <p:cNvSpPr txBox="1">
            <a:spLocks/>
          </p:cNvSpPr>
          <p:nvPr/>
        </p:nvSpPr>
        <p:spPr>
          <a:xfrm>
            <a:off x="674723" y="2647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zh-TW" dirty="0">
                <a:solidFill>
                  <a:schemeClr val="bg1"/>
                </a:solidFill>
                <a:latin typeface="Pristina" panose="03060402040406080204" pitchFamily="66" charset="0"/>
              </a:rPr>
              <a:t>Junta militar argentina</a:t>
            </a:r>
            <a:endParaRPr lang="zh-TW" altLang="en-US" dirty="0">
              <a:solidFill>
                <a:schemeClr val="bg1"/>
              </a:solidFill>
              <a:latin typeface="Pristina" panose="03060402040406080204" pitchFamily="66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930B882-CEF3-4023-BDA6-166275F3BD03}"/>
              </a:ext>
            </a:extLst>
          </p:cNvPr>
          <p:cNvSpPr txBox="1"/>
          <p:nvPr/>
        </p:nvSpPr>
        <p:spPr>
          <a:xfrm>
            <a:off x="678173" y="5288756"/>
            <a:ext cx="11322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zh-TW" sz="2800" dirty="0">
                <a:solidFill>
                  <a:schemeClr val="bg1"/>
                </a:solidFill>
              </a:rPr>
              <a:t>La presidenta Isabel Perón fue detenida. Hubo un golpe exitoso.</a:t>
            </a:r>
          </a:p>
          <a:p>
            <a:r>
              <a:rPr lang="es-ES" altLang="zh-TW" sz="2800" dirty="0">
                <a:solidFill>
                  <a:schemeClr val="bg1"/>
                </a:solidFill>
              </a:rPr>
              <a:t> Argentina entró en un período de terrorismo de Estado y dictadura militar.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Army soldiers patrol Plaza de Mayo, Buenos Aires, on 24 March 1976 after a military coup led by Gen. Jorge Videla overthrew President Isabel Peron">
            <a:extLst>
              <a:ext uri="{FF2B5EF4-FFF2-40B4-BE49-F238E27FC236}">
                <a16:creationId xmlns:a16="http://schemas.microsoft.com/office/drawing/2014/main" id="{B1A9323E-4713-478A-8780-FE366C925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8" y="1304765"/>
            <a:ext cx="614362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ldiers read a newspaper in the Buenos Aires Plaza de Mayo after a military coup, 24 March 1976">
            <a:extLst>
              <a:ext uri="{FF2B5EF4-FFF2-40B4-BE49-F238E27FC236}">
                <a16:creationId xmlns:a16="http://schemas.microsoft.com/office/drawing/2014/main" id="{786F33E1-C48E-41F4-B815-7484958AA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573" y="707169"/>
            <a:ext cx="3521075" cy="459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452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4581B36E-01DA-48F4-B60F-7CECA160E62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D20B4B0-AEC2-473B-A4C1-022341EAA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0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</p:pic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41801142-F710-42A7-BA53-B7FBE62F0EE9}"/>
                </a:ext>
              </a:extLst>
            </p:cNvPr>
            <p:cNvGrpSpPr/>
            <p:nvPr/>
          </p:nvGrpSpPr>
          <p:grpSpPr>
            <a:xfrm>
              <a:off x="132127" y="87318"/>
              <a:ext cx="11927745" cy="6673598"/>
              <a:chOff x="93619" y="95911"/>
              <a:chExt cx="11927745" cy="6673598"/>
            </a:xfrm>
          </p:grpSpPr>
          <p:pic>
            <p:nvPicPr>
              <p:cNvPr id="5" name="图片 6">
                <a:extLst>
                  <a:ext uri="{FF2B5EF4-FFF2-40B4-BE49-F238E27FC236}">
                    <a16:creationId xmlns:a16="http://schemas.microsoft.com/office/drawing/2014/main" id="{DD2FD7C0-4DE8-468F-BE44-EBEFE18E3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691988" y="-4117215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8D6D4D0F-FD4C-4296-B1A2-A1D62EC65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4632995" y="-577603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7" name="图片 7">
                <a:extLst>
                  <a:ext uri="{FF2B5EF4-FFF2-40B4-BE49-F238E27FC236}">
                    <a16:creationId xmlns:a16="http://schemas.microsoft.com/office/drawing/2014/main" id="{80F7D8CB-F386-44FD-89FD-A31E23214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630114" y="-4381590"/>
                <a:ext cx="2913750" cy="11868751"/>
              </a:xfrm>
              <a:prstGeom prst="rect">
                <a:avLst/>
              </a:prstGeom>
            </p:spPr>
          </p:pic>
          <p:pic>
            <p:nvPicPr>
              <p:cNvPr id="8" name="图片 10">
                <a:extLst>
                  <a:ext uri="{FF2B5EF4-FFF2-40B4-BE49-F238E27FC236}">
                    <a16:creationId xmlns:a16="http://schemas.microsoft.com/office/drawing/2014/main" id="{8365CF50-6989-48B7-BD6A-628811D5E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571120" y="-621742"/>
                <a:ext cx="2913750" cy="11868751"/>
              </a:xfrm>
              <a:prstGeom prst="rect">
                <a:avLst/>
              </a:prstGeom>
            </p:spPr>
          </p:pic>
        </p:grpSp>
      </p:grp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0AD0CE-E388-4F59-B7D2-DFDF3D97D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2704" y="5172634"/>
            <a:ext cx="9371539" cy="706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altLang="zh-TW" dirty="0">
                <a:solidFill>
                  <a:schemeClr val="bg1"/>
                </a:solidFill>
              </a:rPr>
              <a:t>Roberto le pilla los dedos de Alicia en las puertas.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8DCE9661-090D-499B-A64E-8068368074D1}"/>
              </a:ext>
            </a:extLst>
          </p:cNvPr>
          <p:cNvSpPr txBox="1">
            <a:spLocks/>
          </p:cNvSpPr>
          <p:nvPr/>
        </p:nvSpPr>
        <p:spPr>
          <a:xfrm>
            <a:off x="665198" y="6298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zh-TW" sz="5200" dirty="0">
                <a:solidFill>
                  <a:schemeClr val="bg1"/>
                </a:solidFill>
                <a:latin typeface="Pristina" panose="03060402040406080204" pitchFamily="66" charset="0"/>
              </a:rPr>
              <a:t>Imagen simbólica - Roberto</a:t>
            </a:r>
          </a:p>
          <a:p>
            <a:r>
              <a:rPr lang="es-ES" altLang="zh-TW" sz="4300" dirty="0">
                <a:solidFill>
                  <a:schemeClr val="bg1"/>
                </a:solidFill>
                <a:latin typeface="Pristina" panose="03060402040406080204" pitchFamily="66" charset="0"/>
              </a:rPr>
              <a:t>(símbolo de la violencia y el opresor)</a:t>
            </a:r>
            <a:endParaRPr lang="zh-TW" altLang="en-US" sz="4300" dirty="0">
              <a:solidFill>
                <a:schemeClr val="bg1"/>
              </a:solidFill>
              <a:latin typeface="Pristina" panose="03060402040406080204" pitchFamily="66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E261043-220C-4A1B-AFA8-ECA3C257FA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40471" r="49635" b="15679"/>
          <a:stretch/>
        </p:blipFill>
        <p:spPr>
          <a:xfrm>
            <a:off x="6599312" y="1745772"/>
            <a:ext cx="4713613" cy="320466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37EBD80-3529-4F8E-AE1B-089D8AEA91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7259" r="10251" b="18370"/>
          <a:stretch/>
        </p:blipFill>
        <p:spPr>
          <a:xfrm>
            <a:off x="753770" y="1929204"/>
            <a:ext cx="5793920" cy="285431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2930B882-CEF3-4023-BDA6-166275F3BD03}"/>
              </a:ext>
            </a:extLst>
          </p:cNvPr>
          <p:cNvSpPr txBox="1"/>
          <p:nvPr/>
        </p:nvSpPr>
        <p:spPr>
          <a:xfrm>
            <a:off x="2061470" y="5599413"/>
            <a:ext cx="796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zh-TW" sz="2800" dirty="0">
                <a:solidFill>
                  <a:schemeClr val="bg1"/>
                </a:solidFill>
              </a:rPr>
              <a:t>La tortura como lo hacían los torturadores de la Junta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75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4581B36E-01DA-48F4-B60F-7CECA160E62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D20B4B0-AEC2-473B-A4C1-022341EAA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0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</p:pic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41801142-F710-42A7-BA53-B7FBE62F0EE9}"/>
                </a:ext>
              </a:extLst>
            </p:cNvPr>
            <p:cNvGrpSpPr/>
            <p:nvPr/>
          </p:nvGrpSpPr>
          <p:grpSpPr>
            <a:xfrm>
              <a:off x="132127" y="87318"/>
              <a:ext cx="11927745" cy="6673598"/>
              <a:chOff x="93619" y="95911"/>
              <a:chExt cx="11927745" cy="6673598"/>
            </a:xfrm>
          </p:grpSpPr>
          <p:pic>
            <p:nvPicPr>
              <p:cNvPr id="5" name="图片 6">
                <a:extLst>
                  <a:ext uri="{FF2B5EF4-FFF2-40B4-BE49-F238E27FC236}">
                    <a16:creationId xmlns:a16="http://schemas.microsoft.com/office/drawing/2014/main" id="{DD2FD7C0-4DE8-468F-BE44-EBEFE18E3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691988" y="-4117215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8D6D4D0F-FD4C-4296-B1A2-A1D62EC65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4632995" y="-577603"/>
                <a:ext cx="2790000" cy="11463751"/>
              </a:xfrm>
              <a:prstGeom prst="rect">
                <a:avLst/>
              </a:prstGeom>
            </p:spPr>
          </p:pic>
          <p:pic>
            <p:nvPicPr>
              <p:cNvPr id="7" name="图片 7">
                <a:extLst>
                  <a:ext uri="{FF2B5EF4-FFF2-40B4-BE49-F238E27FC236}">
                    <a16:creationId xmlns:a16="http://schemas.microsoft.com/office/drawing/2014/main" id="{80F7D8CB-F386-44FD-89FD-A31E23214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630114" y="-4381590"/>
                <a:ext cx="2913750" cy="11868751"/>
              </a:xfrm>
              <a:prstGeom prst="rect">
                <a:avLst/>
              </a:prstGeom>
            </p:spPr>
          </p:pic>
          <p:pic>
            <p:nvPicPr>
              <p:cNvPr id="8" name="图片 10">
                <a:extLst>
                  <a:ext uri="{FF2B5EF4-FFF2-40B4-BE49-F238E27FC236}">
                    <a16:creationId xmlns:a16="http://schemas.microsoft.com/office/drawing/2014/main" id="{8365CF50-6989-48B7-BD6A-628811D5E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4571120" y="-621742"/>
                <a:ext cx="2913750" cy="11868751"/>
              </a:xfrm>
              <a:prstGeom prst="rect">
                <a:avLst/>
              </a:prstGeom>
            </p:spPr>
          </p:pic>
        </p:grpSp>
      </p:grpSp>
      <p:sp>
        <p:nvSpPr>
          <p:cNvPr id="12" name="標題 1">
            <a:extLst>
              <a:ext uri="{FF2B5EF4-FFF2-40B4-BE49-F238E27FC236}">
                <a16:creationId xmlns:a16="http://schemas.microsoft.com/office/drawing/2014/main" id="{8DCE9661-090D-499B-A64E-8068368074D1}"/>
              </a:ext>
            </a:extLst>
          </p:cNvPr>
          <p:cNvSpPr txBox="1">
            <a:spLocks/>
          </p:cNvSpPr>
          <p:nvPr/>
        </p:nvSpPr>
        <p:spPr>
          <a:xfrm>
            <a:off x="635700" y="5980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zh-TW" sz="5200" dirty="0">
                <a:solidFill>
                  <a:schemeClr val="bg1"/>
                </a:solidFill>
                <a:latin typeface="Pristina" panose="03060402040406080204" pitchFamily="66" charset="0"/>
              </a:rPr>
              <a:t>Metáfora – La pintura invisible</a:t>
            </a:r>
          </a:p>
          <a:p>
            <a:r>
              <a:rPr lang="es-ES" altLang="zh-TW" sz="4300" dirty="0">
                <a:solidFill>
                  <a:schemeClr val="bg1"/>
                </a:solidFill>
                <a:latin typeface="Pristina" panose="03060402040406080204" pitchFamily="66" charset="0"/>
              </a:rPr>
              <a:t>(la guerra sucia; la mano negra)</a:t>
            </a:r>
            <a:endParaRPr lang="zh-TW" altLang="en-US" sz="4300" dirty="0">
              <a:solidFill>
                <a:schemeClr val="bg1"/>
              </a:solidFill>
              <a:latin typeface="Pristina" panose="03060402040406080204" pitchFamily="66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B1A040D-C8D5-4CD6-A018-5B7D0DA451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6" t="34583" r="12497" b="35694"/>
          <a:stretch/>
        </p:blipFill>
        <p:spPr>
          <a:xfrm>
            <a:off x="647353" y="1996450"/>
            <a:ext cx="5380174" cy="346021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6F990C1-C82F-458A-BA48-85BD835DB8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78" t="35555" r="7853" b="34861"/>
          <a:stretch/>
        </p:blipFill>
        <p:spPr>
          <a:xfrm>
            <a:off x="6159654" y="1985971"/>
            <a:ext cx="5200020" cy="3490302"/>
          </a:xfrm>
          <a:prstGeom prst="rect">
            <a:avLst/>
          </a:prstGeom>
        </p:spPr>
      </p:pic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FF376080-D9CB-4FFB-BA25-31ED710F6039}"/>
              </a:ext>
            </a:extLst>
          </p:cNvPr>
          <p:cNvSpPr txBox="1">
            <a:spLocks/>
          </p:cNvSpPr>
          <p:nvPr/>
        </p:nvSpPr>
        <p:spPr>
          <a:xfrm>
            <a:off x="1534976" y="5456663"/>
            <a:ext cx="9371539" cy="706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altLang="zh-TW" sz="3600" dirty="0">
              <a:solidFill>
                <a:schemeClr val="bg1"/>
              </a:solidFill>
            </a:endParaRPr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77A27893-8175-4F6D-949B-9DA5DB0E6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855" y="5604882"/>
            <a:ext cx="9371539" cy="4495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altLang="zh-TW" dirty="0">
                <a:solidFill>
                  <a:schemeClr val="bg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T</a:t>
            </a:r>
            <a:r>
              <a:rPr lang="es-ES" altLang="zh-TW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odo se puede borrar.</a:t>
            </a:r>
            <a:endParaRPr lang="es-ES" altLang="zh-TW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49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3398</TotalTime>
  <Words>353</Words>
  <Application>Microsoft Office PowerPoint</Application>
  <PresentationFormat>寬螢幕</PresentationFormat>
  <Paragraphs>51</Paragraphs>
  <Slides>15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Pristina</vt:lpstr>
      <vt:lpstr>Office 佈景主題</vt:lpstr>
      <vt:lpstr>La Historia Oficial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Historia Oficial</dc:title>
  <dc:creator>Valerie</dc:creator>
  <cp:lastModifiedBy>沛軒 謝</cp:lastModifiedBy>
  <cp:revision>110</cp:revision>
  <dcterms:created xsi:type="dcterms:W3CDTF">2021-12-02T15:03:13Z</dcterms:created>
  <dcterms:modified xsi:type="dcterms:W3CDTF">2021-12-11T12:23:02Z</dcterms:modified>
</cp:coreProperties>
</file>