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5754"/>
    <a:srgbClr val="B46860"/>
    <a:srgbClr val="B46645"/>
    <a:srgbClr val="BD5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ECC"/>
          </a:solidFill>
        </a:fill>
      </a:tcStyle>
    </a:wholeTbl>
    <a:band2H>
      <a:tcTxStyle/>
      <a:tcStyle>
        <a:tcBdr/>
        <a:fill>
          <a:solidFill>
            <a:srgbClr val="FCE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4D0"/>
          </a:solidFill>
        </a:fill>
      </a:tcStyle>
    </a:wholeTbl>
    <a:band2H>
      <a:tcTxStyle/>
      <a:tcStyle>
        <a:tcBdr/>
        <a:fill>
          <a:solidFill>
            <a:srgbClr val="EDEB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5D7"/>
          </a:solidFill>
        </a:fill>
      </a:tcStyle>
    </a:wholeTbl>
    <a:band2H>
      <a:tcTxStyle/>
      <a:tcStyle>
        <a:tcBdr/>
        <a:fill>
          <a:solidFill>
            <a:srgbClr val="EBEB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5" name="矩形 9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6" name="矩形 10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7" name="矩形 14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grpSp>
        <p:nvGrpSpPr>
          <p:cNvPr id="21" name="群組 6"/>
          <p:cNvGrpSpPr/>
          <p:nvPr/>
        </p:nvGrpSpPr>
        <p:grpSpPr>
          <a:xfrm>
            <a:off x="5250174" y="1267722"/>
            <a:ext cx="1691652" cy="615946"/>
            <a:chOff x="0" y="0"/>
            <a:chExt cx="1691650" cy="615945"/>
          </a:xfrm>
        </p:grpSpPr>
        <p:sp>
          <p:nvSpPr>
            <p:cNvPr id="18" name="直線接點(S) 16"/>
            <p:cNvSpPr/>
            <p:nvPr/>
          </p:nvSpPr>
          <p:spPr>
            <a:xfrm flipH="1">
              <a:off x="0" y="-1"/>
              <a:ext cx="4" cy="61266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" name="直線接點 17"/>
            <p:cNvSpPr/>
            <p:nvPr/>
          </p:nvSpPr>
          <p:spPr>
            <a:xfrm>
              <a:off x="1691647" y="-1"/>
              <a:ext cx="4" cy="61266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直線接點 18"/>
            <p:cNvSpPr/>
            <p:nvPr/>
          </p:nvSpPr>
          <p:spPr>
            <a:xfrm>
              <a:off x="0" y="615943"/>
              <a:ext cx="1691649" cy="2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2" name="大標題文字"/>
          <p:cNvSpPr txBox="1">
            <a:spLocks noGrp="1"/>
          </p:cNvSpPr>
          <p:nvPr>
            <p:ph type="title"/>
          </p:nvPr>
        </p:nvSpPr>
        <p:spPr>
          <a:xfrm>
            <a:off x="1629103" y="2244830"/>
            <a:ext cx="8933796" cy="243723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sz="6800" cap="all" spc="-100"/>
            </a:lvl1pPr>
          </a:lstStyle>
          <a:p>
            <a:r>
              <a:t>大標題文字</a:t>
            </a:r>
          </a:p>
        </p:txBody>
      </p:sp>
      <p:sp>
        <p:nvSpPr>
          <p:cNvPr id="23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629099" y="4682061"/>
            <a:ext cx="8936850" cy="4572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345754" y="5187573"/>
            <a:ext cx="217147" cy="21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矩形 10"/>
          <p:cNvSpPr/>
          <p:nvPr/>
        </p:nvSpPr>
        <p:spPr>
          <a:xfrm>
            <a:off x="8119870" y="237744"/>
            <a:ext cx="3826598" cy="6382512"/>
          </a:xfrm>
          <a:prstGeom prst="rect">
            <a:avLst/>
          </a:prstGeom>
          <a:solidFill>
            <a:srgbClr val="D9D9D9">
              <a:alpha val="6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23" name="圖片預留位置 2"/>
          <p:cNvSpPr>
            <a:spLocks noGrp="1"/>
          </p:cNvSpPr>
          <p:nvPr>
            <p:ph type="pic" idx="21"/>
          </p:nvPr>
        </p:nvSpPr>
        <p:spPr>
          <a:xfrm>
            <a:off x="228599" y="237742"/>
            <a:ext cx="7696201" cy="63825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矩形 11"/>
          <p:cNvSpPr/>
          <p:nvPr/>
        </p:nvSpPr>
        <p:spPr>
          <a:xfrm>
            <a:off x="8254658" y="374899"/>
            <a:ext cx="3557016" cy="610820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25" name="大標題文字"/>
          <p:cNvSpPr txBox="1">
            <a:spLocks noGrp="1"/>
          </p:cNvSpPr>
          <p:nvPr>
            <p:ph type="title"/>
          </p:nvPr>
        </p:nvSpPr>
        <p:spPr>
          <a:xfrm>
            <a:off x="8477250" y="603504"/>
            <a:ext cx="3144774" cy="164592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  <a:latin typeface="Avenir Next LT Pro Light"/>
                <a:ea typeface="Avenir Next LT Pro Light"/>
                <a:cs typeface="Avenir Next LT Pro Light"/>
                <a:sym typeface="Avenir Next LT Pro Light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2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8477250" y="2386583"/>
            <a:ext cx="3144774" cy="35112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ClrTx/>
              <a:buSzTx/>
              <a:buFontTx/>
              <a:buNone/>
              <a:defRPr sz="1800"/>
            </a:lvl1pPr>
            <a:lvl2pPr marL="0" indent="0">
              <a:spcBef>
                <a:spcPts val="800"/>
              </a:spcBef>
              <a:buClrTx/>
              <a:buSzTx/>
              <a:buFontTx/>
              <a:buNone/>
              <a:defRPr sz="1800"/>
            </a:lvl2pPr>
            <a:lvl3pPr marL="0" indent="0">
              <a:spcBef>
                <a:spcPts val="800"/>
              </a:spcBef>
              <a:buClrTx/>
              <a:buSzTx/>
              <a:buFontTx/>
              <a:buNone/>
              <a:defRPr sz="1800"/>
            </a:lvl3pPr>
            <a:lvl4pPr marL="0" indent="0">
              <a:spcBef>
                <a:spcPts val="800"/>
              </a:spcBef>
              <a:buClrTx/>
              <a:buSzTx/>
              <a:buFontTx/>
              <a:buNone/>
              <a:defRPr sz="1800"/>
            </a:lvl4pPr>
            <a:lvl5pPr marL="0" indent="0">
              <a:spcBef>
                <a:spcPts val="800"/>
              </a:spcBef>
              <a:buClrTx/>
              <a:buSzTx/>
              <a:buFontTx/>
              <a:buNone/>
              <a:defRPr sz="1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04877" y="6182365"/>
            <a:ext cx="217147" cy="2184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135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44" name="矩形 9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45" name="矩形 10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46" name="矩形 14"/>
          <p:cNvSpPr/>
          <p:nvPr/>
        </p:nvSpPr>
        <p:spPr>
          <a:xfrm>
            <a:off x="5135879" y="1267728"/>
            <a:ext cx="1920241" cy="7315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grpSp>
        <p:nvGrpSpPr>
          <p:cNvPr id="150" name="群組 6"/>
          <p:cNvGrpSpPr/>
          <p:nvPr/>
        </p:nvGrpSpPr>
        <p:grpSpPr>
          <a:xfrm>
            <a:off x="5250172" y="1267724"/>
            <a:ext cx="1691651" cy="615943"/>
            <a:chOff x="0" y="-1"/>
            <a:chExt cx="1691650" cy="615942"/>
          </a:xfrm>
        </p:grpSpPr>
        <p:sp>
          <p:nvSpPr>
            <p:cNvPr id="147" name="直線接點(S) 16"/>
            <p:cNvSpPr/>
            <p:nvPr/>
          </p:nvSpPr>
          <p:spPr>
            <a:xfrm flipH="1">
              <a:off x="-1" y="-2"/>
              <a:ext cx="4" cy="61265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8" name="直線接點 17"/>
            <p:cNvSpPr/>
            <p:nvPr/>
          </p:nvSpPr>
          <p:spPr>
            <a:xfrm>
              <a:off x="1691645" y="-2"/>
              <a:ext cx="5" cy="61265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9" name="直線接點 18"/>
            <p:cNvSpPr/>
            <p:nvPr/>
          </p:nvSpPr>
          <p:spPr>
            <a:xfrm>
              <a:off x="-1" y="615939"/>
              <a:ext cx="1691649" cy="3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1" name="大標題文字"/>
          <p:cNvSpPr txBox="1">
            <a:spLocks noGrp="1"/>
          </p:cNvSpPr>
          <p:nvPr>
            <p:ph type="title"/>
          </p:nvPr>
        </p:nvSpPr>
        <p:spPr>
          <a:xfrm>
            <a:off x="1629103" y="2244830"/>
            <a:ext cx="8933796" cy="243723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sz="6800" cap="all" spc="-100"/>
            </a:lvl1pPr>
          </a:lstStyle>
          <a:p>
            <a:r>
              <a:t>大標題文字</a:t>
            </a:r>
          </a:p>
        </p:txBody>
      </p:sp>
      <p:sp>
        <p:nvSpPr>
          <p:cNvPr id="15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629099" y="4682061"/>
            <a:ext cx="8936850" cy="4572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345757" y="5187573"/>
            <a:ext cx="217148" cy="21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908056" y="6182365"/>
            <a:ext cx="217148" cy="2184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題投影片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32" name="矩形 9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33" name="矩形 10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34" name="矩形 14"/>
          <p:cNvSpPr/>
          <p:nvPr/>
        </p:nvSpPr>
        <p:spPr>
          <a:xfrm>
            <a:off x="5135879" y="1267728"/>
            <a:ext cx="1920241" cy="7315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grpSp>
        <p:nvGrpSpPr>
          <p:cNvPr id="38" name="群組 6"/>
          <p:cNvGrpSpPr/>
          <p:nvPr/>
        </p:nvGrpSpPr>
        <p:grpSpPr>
          <a:xfrm>
            <a:off x="5250172" y="1267724"/>
            <a:ext cx="1691651" cy="615943"/>
            <a:chOff x="0" y="-1"/>
            <a:chExt cx="1691650" cy="615942"/>
          </a:xfrm>
        </p:grpSpPr>
        <p:sp>
          <p:nvSpPr>
            <p:cNvPr id="35" name="直線接點(S) 16"/>
            <p:cNvSpPr/>
            <p:nvPr/>
          </p:nvSpPr>
          <p:spPr>
            <a:xfrm flipH="1">
              <a:off x="-1" y="-2"/>
              <a:ext cx="4" cy="61265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直線接點 17"/>
            <p:cNvSpPr/>
            <p:nvPr/>
          </p:nvSpPr>
          <p:spPr>
            <a:xfrm>
              <a:off x="1691645" y="-2"/>
              <a:ext cx="5" cy="612656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直線接點 18"/>
            <p:cNvSpPr/>
            <p:nvPr/>
          </p:nvSpPr>
          <p:spPr>
            <a:xfrm>
              <a:off x="-1" y="615939"/>
              <a:ext cx="1691649" cy="3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1629103" y="2244830"/>
            <a:ext cx="8933796" cy="243723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sz="6800" cap="all" spc="-100"/>
            </a:lvl1pPr>
          </a:lstStyle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629099" y="4682061"/>
            <a:ext cx="8936850" cy="4572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1800" spc="80">
                <a:solidFill>
                  <a:srgbClr val="0D0D0D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345757" y="5187573"/>
            <a:ext cx="217148" cy="21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58" name="矩形 22"/>
          <p:cNvSpPr/>
          <p:nvPr/>
        </p:nvSpPr>
        <p:spPr>
          <a:xfrm>
            <a:off x="1307869" y="1267730"/>
            <a:ext cx="9576263" cy="4307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rotWithShape="0">
              <a:srgbClr val="000000">
                <a:alpha val="66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59" name="矩形 23"/>
          <p:cNvSpPr/>
          <p:nvPr/>
        </p:nvSpPr>
        <p:spPr>
          <a:xfrm>
            <a:off x="1447800" y="1411614"/>
            <a:ext cx="9296401" cy="403477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60" name="矩形 29"/>
          <p:cNvSpPr/>
          <p:nvPr/>
        </p:nvSpPr>
        <p:spPr>
          <a:xfrm>
            <a:off x="5135879" y="1267729"/>
            <a:ext cx="1920241" cy="73152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61" name="大標題文字"/>
          <p:cNvSpPr txBox="1">
            <a:spLocks noGrp="1"/>
          </p:cNvSpPr>
          <p:nvPr>
            <p:ph type="title"/>
          </p:nvPr>
        </p:nvSpPr>
        <p:spPr>
          <a:xfrm>
            <a:off x="1629155" y="2275165"/>
            <a:ext cx="8933692" cy="2406895"/>
          </a:xfrm>
          <a:prstGeom prst="rect">
            <a:avLst/>
          </a:prstGeom>
        </p:spPr>
        <p:txBody>
          <a:bodyPr/>
          <a:lstStyle>
            <a:lvl1pPr algn="ctr">
              <a:lnSpc>
                <a:spcPct val="83000"/>
              </a:lnSpc>
              <a:defRPr sz="6800" cap="all" spc="-100"/>
            </a:lvl1pPr>
          </a:lstStyle>
          <a:p>
            <a:r>
              <a:t>大標題文字</a:t>
            </a:r>
          </a:p>
        </p:txBody>
      </p:sp>
      <p:grpSp>
        <p:nvGrpSpPr>
          <p:cNvPr id="65" name="群組 15"/>
          <p:cNvGrpSpPr/>
          <p:nvPr/>
        </p:nvGrpSpPr>
        <p:grpSpPr>
          <a:xfrm>
            <a:off x="5250174" y="1267722"/>
            <a:ext cx="1691652" cy="615946"/>
            <a:chOff x="0" y="0"/>
            <a:chExt cx="1691650" cy="615945"/>
          </a:xfrm>
        </p:grpSpPr>
        <p:sp>
          <p:nvSpPr>
            <p:cNvPr id="62" name="直線接點 16"/>
            <p:cNvSpPr/>
            <p:nvPr/>
          </p:nvSpPr>
          <p:spPr>
            <a:xfrm flipH="1">
              <a:off x="0" y="-1"/>
              <a:ext cx="4" cy="61266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3" name="直線接點 17"/>
            <p:cNvSpPr/>
            <p:nvPr/>
          </p:nvSpPr>
          <p:spPr>
            <a:xfrm>
              <a:off x="1691647" y="-1"/>
              <a:ext cx="4" cy="612660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4" name="直線接點(S) 18"/>
            <p:cNvSpPr/>
            <p:nvPr/>
          </p:nvSpPr>
          <p:spPr>
            <a:xfrm>
              <a:off x="0" y="615943"/>
              <a:ext cx="1691649" cy="2"/>
            </a:xfrm>
            <a:prstGeom prst="line">
              <a:avLst/>
            </a:prstGeom>
            <a:solidFill>
              <a:srgbClr val="262626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6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629155" y="4682061"/>
            <a:ext cx="8939787" cy="457206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tabLst>
                <a:tab pos="2628900" algn="l"/>
              </a:tabLst>
              <a:defRPr sz="1800">
                <a:solidFill>
                  <a:srgbClr val="0D0D0D"/>
                </a:solidFill>
              </a:defRPr>
            </a:lvl1pPr>
            <a:lvl2pPr marL="0" indent="0" algn="ctr">
              <a:buClrTx/>
              <a:buSzTx/>
              <a:buFontTx/>
              <a:buNone/>
              <a:tabLst>
                <a:tab pos="2628900" algn="l"/>
              </a:tabLst>
              <a:defRPr sz="1800">
                <a:solidFill>
                  <a:srgbClr val="0D0D0D"/>
                </a:solidFill>
              </a:defRPr>
            </a:lvl2pPr>
            <a:lvl3pPr marL="0" indent="0" algn="ctr">
              <a:buClrTx/>
              <a:buSzTx/>
              <a:buFontTx/>
              <a:buNone/>
              <a:tabLst>
                <a:tab pos="2628900" algn="l"/>
              </a:tabLst>
              <a:defRPr sz="1800">
                <a:solidFill>
                  <a:srgbClr val="0D0D0D"/>
                </a:solidFill>
              </a:defRPr>
            </a:lvl3pPr>
            <a:lvl4pPr marL="0" indent="0" algn="ctr">
              <a:buClrTx/>
              <a:buSzTx/>
              <a:buFontTx/>
              <a:buNone/>
              <a:tabLst>
                <a:tab pos="2628900" algn="l"/>
              </a:tabLst>
              <a:defRPr sz="1800">
                <a:solidFill>
                  <a:srgbClr val="0D0D0D"/>
                </a:solidFill>
              </a:defRPr>
            </a:lvl4pPr>
            <a:lvl5pPr marL="0" indent="0" algn="ctr">
              <a:buClrTx/>
              <a:buSzTx/>
              <a:buFontTx/>
              <a:buNone/>
              <a:tabLst>
                <a:tab pos="2628900" algn="l"/>
              </a:tabLst>
              <a:defRPr sz="1800">
                <a:solidFill>
                  <a:srgbClr val="0D0D0D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345699" y="5187573"/>
            <a:ext cx="217147" cy="21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5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1066800" y="2103120"/>
            <a:ext cx="4663441" cy="37490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480059" indent="-205737">
              <a:defRPr sz="1800"/>
            </a:lvl2pPr>
            <a:lvl3pPr marL="783771" indent="-235129">
              <a:defRPr sz="1800"/>
            </a:lvl3pPr>
            <a:lvl4pPr marL="1058091" indent="-235130">
              <a:defRPr sz="1800"/>
            </a:lvl4pPr>
            <a:lvl5pPr marL="1332411" indent="-235130">
              <a:defRPr sz="1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84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1069847" y="2074334"/>
            <a:ext cx="4663443" cy="640086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900" b="1"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900" b="1">
                <a:latin typeface="Avenir Next LT Pro"/>
                <a:ea typeface="Avenir Next LT Pro"/>
                <a:cs typeface="Avenir Next LT Pro"/>
                <a:sym typeface="Avenir Next LT Pro"/>
              </a:defRPr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900" b="1">
                <a:latin typeface="Avenir Next LT Pro"/>
                <a:ea typeface="Avenir Next LT Pro"/>
                <a:cs typeface="Avenir Next LT Pro"/>
                <a:sym typeface="Avenir Next LT Pro"/>
              </a:defRPr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900" b="1">
                <a:latin typeface="Avenir Next LT Pro"/>
                <a:ea typeface="Avenir Next LT Pro"/>
                <a:cs typeface="Avenir Next LT Pro"/>
                <a:sym typeface="Avenir Next LT Pro"/>
              </a:defRPr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900" b="1">
                <a:latin typeface="Avenir Next LT Pro"/>
                <a:ea typeface="Avenir Next LT Pro"/>
                <a:cs typeface="Avenir Next LT Pro"/>
                <a:sym typeface="Avenir Next LT Pro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5" name="文字預留位置 4"/>
          <p:cNvSpPr>
            <a:spLocks noGrp="1"/>
          </p:cNvSpPr>
          <p:nvPr>
            <p:ph type="body" sz="quarter" idx="21"/>
          </p:nvPr>
        </p:nvSpPr>
        <p:spPr>
          <a:xfrm>
            <a:off x="6458710" y="2074334"/>
            <a:ext cx="4663446" cy="640086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908056" y="6182365"/>
            <a:ext cx="217148" cy="2184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9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908056" y="6182365"/>
            <a:ext cx="217148" cy="2184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02" name="矩形 7"/>
          <p:cNvSpPr/>
          <p:nvPr/>
        </p:nvSpPr>
        <p:spPr>
          <a:xfrm>
            <a:off x="371854" y="374899"/>
            <a:ext cx="11448292" cy="6108202"/>
          </a:xfrm>
          <a:prstGeom prst="rect">
            <a:avLst/>
          </a:prstGeom>
          <a:ln w="6350" cap="sq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矩形 9"/>
          <p:cNvSpPr/>
          <p:nvPr/>
        </p:nvSpPr>
        <p:spPr>
          <a:xfrm>
            <a:off x="8119870" y="237744"/>
            <a:ext cx="3826598" cy="6382512"/>
          </a:xfrm>
          <a:prstGeom prst="rect">
            <a:avLst/>
          </a:prstGeom>
          <a:solidFill>
            <a:srgbClr val="D9D9D9">
              <a:alpha val="6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11" name="矩形 12"/>
          <p:cNvSpPr/>
          <p:nvPr/>
        </p:nvSpPr>
        <p:spPr>
          <a:xfrm>
            <a:off x="8254658" y="374899"/>
            <a:ext cx="3557016" cy="6108202"/>
          </a:xfrm>
          <a:prstGeom prst="rect">
            <a:avLst/>
          </a:prstGeom>
          <a:ln w="6350" cap="sq">
            <a:solidFill>
              <a:srgbClr val="40404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12" name="大標題文字"/>
          <p:cNvSpPr txBox="1">
            <a:spLocks noGrp="1"/>
          </p:cNvSpPr>
          <p:nvPr>
            <p:ph type="title"/>
          </p:nvPr>
        </p:nvSpPr>
        <p:spPr>
          <a:xfrm>
            <a:off x="8458200" y="607390"/>
            <a:ext cx="3161964" cy="164592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</a:defRPr>
            </a:lvl1pPr>
          </a:lstStyle>
          <a:p>
            <a:r>
              <a:t>大標題文字</a:t>
            </a:r>
          </a:p>
        </p:txBody>
      </p:sp>
      <p:sp>
        <p:nvSpPr>
          <p:cNvPr id="113" name="內文層級一…"/>
          <p:cNvSpPr txBox="1">
            <a:spLocks noGrp="1"/>
          </p:cNvSpPr>
          <p:nvPr>
            <p:ph type="body" idx="1"/>
          </p:nvPr>
        </p:nvSpPr>
        <p:spPr>
          <a:xfrm>
            <a:off x="685800" y="609600"/>
            <a:ext cx="6858000" cy="5334000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  <a:lvl2pPr marL="491490" indent="-217170">
              <a:defRPr sz="1900"/>
            </a:lvl2pPr>
            <a:lvl3pPr marL="796834" indent="-248194">
              <a:defRPr sz="1900"/>
            </a:lvl3pPr>
            <a:lvl4pPr marL="1071153" indent="-248192">
              <a:defRPr sz="1900"/>
            </a:lvl4pPr>
            <a:lvl5pPr marL="1345473" indent="-248194">
              <a:defRPr sz="19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4" name="文字預留位置 3"/>
          <p:cNvSpPr>
            <a:spLocks noGrp="1"/>
          </p:cNvSpPr>
          <p:nvPr>
            <p:ph type="body" sz="quarter" idx="21"/>
          </p:nvPr>
        </p:nvSpPr>
        <p:spPr>
          <a:xfrm>
            <a:off x="8458200" y="2336800"/>
            <a:ext cx="3161964" cy="3606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403019" y="6182365"/>
            <a:ext cx="217147" cy="2184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262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3" name="矩形 6"/>
          <p:cNvSpPr/>
          <p:nvPr/>
        </p:nvSpPr>
        <p:spPr>
          <a:xfrm>
            <a:off x="234693" y="237744"/>
            <a:ext cx="11722614" cy="6382512"/>
          </a:xfrm>
          <a:prstGeom prst="rect">
            <a:avLst/>
          </a:prstGeom>
          <a:solidFill>
            <a:srgbClr val="BFBFB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4" name="矩形 7"/>
          <p:cNvSpPr/>
          <p:nvPr/>
        </p:nvSpPr>
        <p:spPr>
          <a:xfrm>
            <a:off x="371854" y="374899"/>
            <a:ext cx="11448292" cy="6108202"/>
          </a:xfrm>
          <a:prstGeom prst="rect">
            <a:avLst/>
          </a:prstGeom>
          <a:ln w="6350" cap="sq">
            <a:solidFill>
              <a:srgbClr val="262626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5" name="大標題文字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6" name="內文層級一…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0908057" y="6182365"/>
            <a:ext cx="217147" cy="2184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b">
            <a:spAutoFit/>
          </a:bodyPr>
          <a:lstStyle>
            <a:lvl1pPr algn="r">
              <a:defRPr sz="800">
                <a:solidFill>
                  <a:srgbClr val="404040"/>
                </a:solidFill>
                <a:latin typeface="Microsoft JhengHei UI"/>
                <a:ea typeface="Microsoft JhengHei UI"/>
                <a:cs typeface="Microsoft JhengHei UI"/>
                <a:sym typeface="Microsoft JhengHei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262626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9pPr>
    </p:titleStyle>
    <p:bodyStyle>
      <a:lvl1pPr marL="182879" marR="0" indent="-182879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1pPr>
      <a:lvl2pPr marL="485335" marR="0" indent="-211015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2pPr>
      <a:lvl3pPr marL="777238" marR="0" indent="-228600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3pPr>
      <a:lvl4pPr marL="1051558" marR="0" indent="-228600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4pPr>
      <a:lvl5pPr marL="1325880" marR="0" indent="-228600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5pPr>
      <a:lvl6pPr marL="1616327" marR="0" indent="-244927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6pPr>
      <a:lvl7pPr marL="1916327" marR="0" indent="-244928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7pPr>
      <a:lvl8pPr marL="2216328" marR="0" indent="-244928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8pPr>
      <a:lvl9pPr marL="2516327" marR="0" indent="-244928" algn="l" defTabSz="914400" rtl="0" latinLnBrk="0">
        <a:lnSpc>
          <a:spcPct val="110000"/>
        </a:lnSpc>
        <a:spcBef>
          <a:spcPts val="900"/>
        </a:spcBef>
        <a:spcAft>
          <a:spcPts val="0"/>
        </a:spcAft>
        <a:buClr>
          <a:srgbClr val="262626"/>
        </a:buClr>
        <a:buSzPct val="100000"/>
        <a:buFont typeface="Garamond"/>
        <a:buChar char="◦"/>
        <a:tabLst/>
        <a:defRPr sz="1500" b="0" i="0" u="none" strike="noStrike" cap="none" spc="0" baseline="0">
          <a:solidFill>
            <a:srgbClr val="000000"/>
          </a:solidFill>
          <a:uFillTx/>
          <a:latin typeface="Microsoft JhengHei UI"/>
          <a:ea typeface="Microsoft JhengHei UI"/>
          <a:cs typeface="Microsoft JhengHei UI"/>
          <a:sym typeface="Microsoft JhengHei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crosoft JhengHei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ti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3.tif"/><Relationship Id="rId7" Type="http://schemas.openxmlformats.org/officeDocument/2006/relationships/image" Target="../media/image17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tif"/><Relationship Id="rId5" Type="http://schemas.openxmlformats.org/officeDocument/2006/relationships/image" Target="../media/image15.tif"/><Relationship Id="rId4" Type="http://schemas.openxmlformats.org/officeDocument/2006/relationships/image" Target="../media/image14.tif"/><Relationship Id="rId9" Type="http://schemas.openxmlformats.org/officeDocument/2006/relationships/image" Target="../media/image1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536"/>
            <a:ext cx="12485845" cy="699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矩形 59"/>
          <p:cNvSpPr/>
          <p:nvPr/>
        </p:nvSpPr>
        <p:spPr>
          <a:xfrm>
            <a:off x="937328" y="1808532"/>
            <a:ext cx="10468711" cy="32409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71" name="標題 1"/>
          <p:cNvSpPr txBox="1">
            <a:spLocks noGrp="1"/>
          </p:cNvSpPr>
          <p:nvPr>
            <p:ph type="title"/>
          </p:nvPr>
        </p:nvSpPr>
        <p:spPr>
          <a:xfrm>
            <a:off x="1307869" y="1967807"/>
            <a:ext cx="9576262" cy="2907796"/>
          </a:xfrm>
          <a:prstGeom prst="rect">
            <a:avLst/>
          </a:prstGeom>
        </p:spPr>
        <p:txBody>
          <a:bodyPr/>
          <a:lstStyle/>
          <a:p>
            <a:pPr>
              <a:defRPr sz="4800" b="1">
                <a:solidFill>
                  <a:srgbClr val="DA9A0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El país mágico </a:t>
            </a:r>
          </a:p>
          <a:p>
            <a:pPr>
              <a:defRPr sz="4800">
                <a:solidFill>
                  <a:srgbClr val="DA9A0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3800">
                <a:solidFill>
                  <a:srgbClr val="DA9A0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 </a:t>
            </a:r>
            <a:r>
              <a:rPr>
                <a:solidFill>
                  <a:srgbClr val="F27461"/>
                </a:solidFill>
              </a:rPr>
              <a:t>Arte</a:t>
            </a:r>
            <a:r>
              <a:t>  </a:t>
            </a:r>
            <a:r>
              <a:rPr sz="2800">
                <a:solidFill>
                  <a:schemeClr val="accent4">
                    <a:satOff val="-26954"/>
                    <a:lumOff val="-11647"/>
                  </a:schemeClr>
                </a:solidFill>
              </a:rPr>
              <a:t>y</a:t>
            </a:r>
            <a:r>
              <a:t>  </a:t>
            </a:r>
            <a:r>
              <a:rPr>
                <a:solidFill>
                  <a:schemeClr val="accent2">
                    <a:lumOff val="-8705"/>
                  </a:schemeClr>
                </a:solidFill>
              </a:rPr>
              <a:t>Música</a:t>
            </a:r>
            <a:r>
              <a:t>  </a:t>
            </a:r>
            <a:r>
              <a:rPr sz="2800">
                <a:solidFill>
                  <a:schemeClr val="accent4">
                    <a:satOff val="-26954"/>
                    <a:lumOff val="-11647"/>
                  </a:schemeClr>
                </a:solidFill>
              </a:rPr>
              <a:t>de  Colombia </a:t>
            </a:r>
            <a:r>
              <a:t>)</a:t>
            </a:r>
          </a:p>
        </p:txBody>
      </p:sp>
      <p:sp>
        <p:nvSpPr>
          <p:cNvPr id="172" name="Bandera colombiana"/>
          <p:cNvSpPr txBox="1"/>
          <p:nvPr/>
        </p:nvSpPr>
        <p:spPr>
          <a:xfrm>
            <a:off x="4047604" y="4425329"/>
            <a:ext cx="4390638" cy="36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>
                <a:solidFill>
                  <a:schemeClr val="accent4">
                    <a:satOff val="-26954"/>
                    <a:lumOff val="-11647"/>
                  </a:schemeClr>
                </a:solidFill>
                <a:latin typeface="Oriya MN"/>
                <a:ea typeface="Oriya MN"/>
                <a:cs typeface="Oriya MN"/>
                <a:sym typeface="Oriya MN"/>
              </a:defRPr>
            </a:lvl1pPr>
          </a:lstStyle>
          <a:p>
            <a:r>
              <a:t>Presentadores : Joanne y  Zi-Yun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日期版面配置區 3"/>
          <p:cNvSpPr txBox="1"/>
          <p:nvPr/>
        </p:nvSpPr>
        <p:spPr>
          <a:xfrm>
            <a:off x="7302513" y="6182359"/>
            <a:ext cx="2801612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spAutoFit/>
          </a:bodyPr>
          <a:lstStyle>
            <a:lvl1pPr algn="r">
              <a:defRPr sz="800">
                <a:solidFill>
                  <a:srgbClr val="404040"/>
                </a:solidFill>
                <a:latin typeface="Microsoft JhengHei UI"/>
                <a:ea typeface="Microsoft JhengHei UI"/>
                <a:cs typeface="Microsoft JhengHei UI"/>
                <a:sym typeface="Microsoft JhengHei UI"/>
              </a:defRPr>
            </a:lvl1pPr>
          </a:lstStyle>
          <a:p>
            <a:r>
              <a:t>2021/12/1</a:t>
            </a:r>
          </a:p>
        </p:txBody>
      </p:sp>
      <p:pic>
        <p:nvPicPr>
          <p:cNvPr id="230" name="內容版面配置區 8" descr="內容版面配置區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40" y="2551113"/>
            <a:ext cx="4083418" cy="384968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文字方塊 1"/>
          <p:cNvSpPr txBox="1"/>
          <p:nvPr/>
        </p:nvSpPr>
        <p:spPr>
          <a:xfrm>
            <a:off x="7477459" y="1326775"/>
            <a:ext cx="4059221" cy="101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Zona Caribe de Colombia</a:t>
            </a:r>
          </a:p>
        </p:txBody>
      </p:sp>
      <p:pic>
        <p:nvPicPr>
          <p:cNvPr id="232" name="影像" descr="影像"/>
          <p:cNvPicPr>
            <a:picLocks noChangeAspect="1"/>
          </p:cNvPicPr>
          <p:nvPr/>
        </p:nvPicPr>
        <p:blipFill>
          <a:blip r:embed="rId3"/>
          <a:srcRect l="6762" r="6761" b="3977"/>
          <a:stretch>
            <a:fillRect/>
          </a:stretch>
        </p:blipFill>
        <p:spPr>
          <a:xfrm>
            <a:off x="920995" y="392903"/>
            <a:ext cx="4993414" cy="607231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矩形 9"/>
          <p:cNvSpPr/>
          <p:nvPr/>
        </p:nvSpPr>
        <p:spPr>
          <a:xfrm>
            <a:off x="1676400" y="547592"/>
            <a:ext cx="3092825" cy="1909486"/>
          </a:xfrm>
          <a:prstGeom prst="rect">
            <a:avLst/>
          </a:prstGeom>
          <a:ln w="57150">
            <a:solidFill>
              <a:srgbClr val="AE3321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234" name="直線單箭頭接點 11"/>
          <p:cNvSpPr/>
          <p:nvPr/>
        </p:nvSpPr>
        <p:spPr>
          <a:xfrm>
            <a:off x="4793099" y="1672383"/>
            <a:ext cx="2889658" cy="1563878"/>
          </a:xfrm>
          <a:prstGeom prst="line">
            <a:avLst/>
          </a:prstGeom>
          <a:ln w="57150">
            <a:solidFill>
              <a:srgbClr val="C0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標題 1"/>
          <p:cNvSpPr txBox="1">
            <a:spLocks noGrp="1"/>
          </p:cNvSpPr>
          <p:nvPr>
            <p:ph type="title"/>
          </p:nvPr>
        </p:nvSpPr>
        <p:spPr>
          <a:xfrm>
            <a:off x="583837" y="477037"/>
            <a:ext cx="4554319" cy="117437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E39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¿Qué es el Vallenato?</a:t>
            </a:r>
          </a:p>
        </p:txBody>
      </p:sp>
      <p:sp>
        <p:nvSpPr>
          <p:cNvPr id="237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551930" y="1419400"/>
            <a:ext cx="7897187" cy="4961564"/>
          </a:xfrm>
          <a:prstGeom prst="rect">
            <a:avLst/>
          </a:prstGeom>
        </p:spPr>
        <p:txBody>
          <a:bodyPr/>
          <a:lstStyle/>
          <a:p>
            <a:pPr marL="164883" indent="-164883" defTabSz="824422">
              <a:spcBef>
                <a:spcPts val="700"/>
              </a:spcBef>
              <a:defRPr sz="2392">
                <a:latin typeface="Arial"/>
                <a:ea typeface="Arial"/>
                <a:cs typeface="Arial"/>
                <a:sym typeface="Arial"/>
              </a:defRPr>
            </a:pPr>
            <a:r>
              <a:t>Los agricultores de la región heredaron las tradiciones de juglares españoles y africanos, cantando y tocando sus instrumentos mientras viajaban de ciudad en ciudad con sus vacas, compartiendo noticias y mensajes</a:t>
            </a:r>
            <a:r>
              <a:rPr>
                <a:solidFill>
                  <a:srgbClr val="888888"/>
                </a:solidFill>
              </a:rPr>
              <a:t>.</a:t>
            </a:r>
            <a:endParaRPr>
              <a:solidFill>
                <a:srgbClr val="001133"/>
              </a:solidFill>
            </a:endParaRPr>
          </a:p>
          <a:p>
            <a:pPr marL="164883" indent="-164883" defTabSz="824422">
              <a:spcBef>
                <a:spcPts val="700"/>
              </a:spcBef>
              <a:defRPr sz="2392">
                <a:solidFill>
                  <a:srgbClr val="0011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Vallenato significa</a:t>
            </a:r>
            <a:r>
              <a:rPr b="1">
                <a:solidFill>
                  <a:srgbClr val="C45911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“Soy nato del Valle”. </a:t>
            </a:r>
            <a:r>
              <a:t>Es como decir "</a:t>
            </a:r>
            <a:r>
              <a:rPr b="1">
                <a:solidFill>
                  <a:srgbClr val="C00000"/>
                </a:solidFill>
              </a:rPr>
              <a:t>Soy del Valle nato</a:t>
            </a:r>
            <a:r>
              <a:t>"</a:t>
            </a:r>
          </a:p>
          <a:p>
            <a:pPr marL="164883" indent="-164883" defTabSz="824422">
              <a:spcBef>
                <a:spcPts val="700"/>
              </a:spcBef>
              <a:defRPr sz="2392">
                <a:latin typeface="Arial"/>
                <a:ea typeface="Arial"/>
                <a:cs typeface="Arial"/>
                <a:sym typeface="Arial"/>
              </a:defRPr>
            </a:pPr>
            <a:r>
              <a:t>Hay 4 rítmos:</a:t>
            </a:r>
          </a:p>
          <a:p>
            <a:pPr marL="0" indent="0" defTabSz="824422">
              <a:spcBef>
                <a:spcPts val="700"/>
              </a:spcBef>
              <a:buSzTx/>
              <a:buNone/>
              <a:defRPr sz="2392" b="1">
                <a:latin typeface="Arial"/>
                <a:ea typeface="Arial"/>
                <a:cs typeface="Arial"/>
                <a:sym typeface="Arial"/>
              </a:defRPr>
            </a:pPr>
            <a:r>
              <a:t>     (1) son</a:t>
            </a:r>
          </a:p>
          <a:p>
            <a:pPr marL="0" indent="0" defTabSz="824422">
              <a:spcBef>
                <a:spcPts val="700"/>
              </a:spcBef>
              <a:buSzTx/>
              <a:buNone/>
              <a:defRPr sz="2392" b="1">
                <a:latin typeface="Arial"/>
                <a:ea typeface="Arial"/>
                <a:cs typeface="Arial"/>
                <a:sym typeface="Arial"/>
              </a:defRPr>
            </a:pPr>
            <a:r>
              <a:t>     </a:t>
            </a:r>
            <a:r>
              <a:rPr b="0"/>
              <a:t>(2) paseo</a:t>
            </a:r>
          </a:p>
          <a:p>
            <a:pPr marL="0" indent="0" defTabSz="824422">
              <a:spcBef>
                <a:spcPts val="700"/>
              </a:spcBef>
              <a:buSzTx/>
              <a:buNone/>
              <a:defRPr sz="2392">
                <a:latin typeface="Arial"/>
                <a:ea typeface="Arial"/>
                <a:cs typeface="Arial"/>
                <a:sym typeface="Arial"/>
              </a:defRPr>
            </a:pPr>
            <a:r>
              <a:t>     (3) merengue                                     ( más rápido)</a:t>
            </a:r>
          </a:p>
          <a:p>
            <a:pPr marL="0" indent="0" defTabSz="824422">
              <a:spcBef>
                <a:spcPts val="700"/>
              </a:spcBef>
              <a:buSzTx/>
              <a:buNone/>
              <a:defRPr sz="2392">
                <a:latin typeface="Arial"/>
                <a:ea typeface="Arial"/>
                <a:cs typeface="Arial"/>
                <a:sym typeface="Arial"/>
              </a:defRPr>
            </a:pPr>
            <a:r>
              <a:t>     (4) puya</a:t>
            </a:r>
          </a:p>
        </p:txBody>
      </p:sp>
      <p:pic>
        <p:nvPicPr>
          <p:cNvPr id="238" name="筆跡 5" descr="筆跡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61" y="645289"/>
            <a:ext cx="18006" cy="1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筆跡 8" descr="筆跡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181" y="358367"/>
            <a:ext cx="18006" cy="1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圖片 12" descr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002" y="380727"/>
            <a:ext cx="3201707" cy="339780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箭號: 向下 4"/>
          <p:cNvSpPr/>
          <p:nvPr/>
        </p:nvSpPr>
        <p:spPr>
          <a:xfrm>
            <a:off x="3773363" y="4543197"/>
            <a:ext cx="197230" cy="1568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42"/>
                </a:moveTo>
                <a:lnTo>
                  <a:pt x="5400" y="20242"/>
                </a:lnTo>
                <a:lnTo>
                  <a:pt x="5400" y="0"/>
                </a:lnTo>
                <a:lnTo>
                  <a:pt x="16200" y="0"/>
                </a:lnTo>
                <a:lnTo>
                  <a:pt x="16200" y="20242"/>
                </a:lnTo>
                <a:lnTo>
                  <a:pt x="21600" y="20242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rgbClr val="AE3321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70" y="1584078"/>
            <a:ext cx="6782750" cy="468329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文字方塊 5"/>
          <p:cNvSpPr txBox="1"/>
          <p:nvPr/>
        </p:nvSpPr>
        <p:spPr>
          <a:xfrm>
            <a:off x="7728593" y="884695"/>
            <a:ext cx="3278521" cy="54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caja vallenata</a:t>
            </a:r>
          </a:p>
        </p:txBody>
      </p:sp>
      <p:sp>
        <p:nvSpPr>
          <p:cNvPr id="245" name="文字方塊 6"/>
          <p:cNvSpPr txBox="1"/>
          <p:nvPr/>
        </p:nvSpPr>
        <p:spPr>
          <a:xfrm>
            <a:off x="4734687" y="619982"/>
            <a:ext cx="2436980" cy="101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 acordeón diatónico</a:t>
            </a:r>
          </a:p>
        </p:txBody>
      </p:sp>
      <p:sp>
        <p:nvSpPr>
          <p:cNvPr id="246" name="文字方塊 8"/>
          <p:cNvSpPr txBox="1"/>
          <p:nvPr/>
        </p:nvSpPr>
        <p:spPr>
          <a:xfrm>
            <a:off x="8447046" y="5205627"/>
            <a:ext cx="2915514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guacharaca</a:t>
            </a:r>
          </a:p>
        </p:txBody>
      </p:sp>
      <p:sp>
        <p:nvSpPr>
          <p:cNvPr id="247" name="文字方塊 8"/>
          <p:cNvSpPr txBox="1"/>
          <p:nvPr/>
        </p:nvSpPr>
        <p:spPr>
          <a:xfrm>
            <a:off x="829440" y="590632"/>
            <a:ext cx="2294692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guitarra</a:t>
            </a:r>
          </a:p>
        </p:txBody>
      </p:sp>
      <p:pic>
        <p:nvPicPr>
          <p:cNvPr id="248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56" y="1276053"/>
            <a:ext cx="1795861" cy="497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684953" y="846058"/>
            <a:ext cx="11042137" cy="51658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Elegía a Jaime Molina</a:t>
            </a:r>
            <a:r>
              <a:rPr sz="2000"/>
              <a:t>                    </a:t>
            </a:r>
            <a:r>
              <a:t>Rafael Escalona(1926-2009)</a:t>
            </a:r>
          </a:p>
          <a:p>
            <a:pPr marL="0" indent="0">
              <a:buSzTx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Recuerdo que Jaime Molina</a:t>
            </a:r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cuando estaba borracho ponía esta condición.</a:t>
            </a:r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br/>
            <a:r>
              <a:t>Que, si yo moría primero me hacía un retrato</a:t>
            </a:r>
            <a:br/>
            <a:r>
              <a:t>o, si él se moría primero le sacaba un son.</a:t>
            </a:r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br/>
            <a:r>
              <a:t>Ahora prefiero esta condición</a:t>
            </a:r>
            <a:br/>
            <a:r>
              <a:t>que él me hiciera el retrato y no sacarle el son.</a:t>
            </a:r>
          </a:p>
        </p:txBody>
      </p:sp>
      <p:pic>
        <p:nvPicPr>
          <p:cNvPr id="251" name="圖片 1" descr="圖片 1"/>
          <p:cNvPicPr>
            <a:picLocks noChangeAspect="1"/>
          </p:cNvPicPr>
          <p:nvPr/>
        </p:nvPicPr>
        <p:blipFill>
          <a:blip r:embed="rId2"/>
          <a:srcRect l="4217" b="10672"/>
          <a:stretch>
            <a:fillRect/>
          </a:stretch>
        </p:blipFill>
        <p:spPr>
          <a:xfrm>
            <a:off x="7596501" y="2275482"/>
            <a:ext cx="4218104" cy="230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標題 1"/>
          <p:cNvSpPr txBox="1">
            <a:spLocks noGrp="1"/>
          </p:cNvSpPr>
          <p:nvPr>
            <p:ph type="title"/>
          </p:nvPr>
        </p:nvSpPr>
        <p:spPr>
          <a:xfrm>
            <a:off x="1066800" y="456326"/>
            <a:ext cx="10058401" cy="137160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Gabriel García Márquez (1927- 2014)</a:t>
            </a:r>
          </a:p>
        </p:txBody>
      </p:sp>
      <p:pic>
        <p:nvPicPr>
          <p:cNvPr id="254" name="內容版面配置區 7" descr="內容版面配置區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73" y="3630238"/>
            <a:ext cx="3693199" cy="251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圖片 9" descr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01" y="3630238"/>
            <a:ext cx="3693196" cy="2515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圖片 11" descr="圖片 11"/>
          <p:cNvPicPr>
            <a:picLocks noChangeAspect="1"/>
          </p:cNvPicPr>
          <p:nvPr/>
        </p:nvPicPr>
        <p:blipFill>
          <a:blip r:embed="rId4"/>
          <a:srcRect l="2350"/>
          <a:stretch>
            <a:fillRect/>
          </a:stretch>
        </p:blipFill>
        <p:spPr>
          <a:xfrm>
            <a:off x="1040621" y="1504151"/>
            <a:ext cx="3733739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文字方塊 13"/>
          <p:cNvSpPr txBox="1"/>
          <p:nvPr/>
        </p:nvSpPr>
        <p:spPr>
          <a:xfrm>
            <a:off x="5801261" y="1769049"/>
            <a:ext cx="5094448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i="1" dirty="0" err="1"/>
              <a:t>Cien</a:t>
            </a:r>
            <a:r>
              <a:rPr i="1" dirty="0"/>
              <a:t> </a:t>
            </a:r>
            <a:r>
              <a:rPr i="1" dirty="0" err="1"/>
              <a:t>años</a:t>
            </a:r>
            <a:r>
              <a:rPr i="1" dirty="0"/>
              <a:t> de </a:t>
            </a:r>
            <a:r>
              <a:rPr i="1" dirty="0" err="1"/>
              <a:t>soledad</a:t>
            </a:r>
            <a:r>
              <a:rPr i="1" dirty="0"/>
              <a:t> </a:t>
            </a:r>
            <a:r>
              <a:rPr dirty="0"/>
              <a:t>no es </a:t>
            </a:r>
            <a:r>
              <a:rPr dirty="0" err="1"/>
              <a:t>más</a:t>
            </a:r>
            <a:r>
              <a:rPr dirty="0"/>
              <a:t> que un vallenato de 350 </a:t>
            </a:r>
            <a:r>
              <a:rPr dirty="0" err="1"/>
              <a:t>páginas</a:t>
            </a:r>
            <a:r>
              <a:rPr b="0" dirty="0"/>
              <a:t>.”</a:t>
            </a:r>
          </a:p>
        </p:txBody>
      </p:sp>
      <p:sp>
        <p:nvSpPr>
          <p:cNvPr id="258" name="文字方塊 6"/>
          <p:cNvSpPr txBox="1"/>
          <p:nvPr/>
        </p:nvSpPr>
        <p:spPr>
          <a:xfrm>
            <a:off x="996454" y="6167718"/>
            <a:ext cx="2606464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(el Estocolmo1982)</a:t>
            </a:r>
          </a:p>
        </p:txBody>
      </p:sp>
      <p:pic>
        <p:nvPicPr>
          <p:cNvPr id="259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557" y="3978974"/>
            <a:ext cx="3712394" cy="1884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標題 1"/>
          <p:cNvSpPr txBox="1">
            <a:spLocks noGrp="1"/>
          </p:cNvSpPr>
          <p:nvPr>
            <p:ph type="title"/>
          </p:nvPr>
        </p:nvSpPr>
        <p:spPr>
          <a:xfrm>
            <a:off x="1066796" y="681226"/>
            <a:ext cx="6425060" cy="74407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Festival de la Leyenda Vallenata</a:t>
            </a:r>
          </a:p>
        </p:txBody>
      </p:sp>
      <p:sp>
        <p:nvSpPr>
          <p:cNvPr id="262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773935" y="1595623"/>
            <a:ext cx="10644130" cy="4287733"/>
          </a:xfrm>
          <a:prstGeom prst="rect">
            <a:avLst/>
          </a:prstGeom>
        </p:spPr>
        <p:txBody>
          <a:bodyPr/>
          <a:lstStyle/>
          <a:p>
            <a:pPr marL="229743" indent="-229743" defTabSz="612648">
              <a:spcBef>
                <a:spcPts val="600"/>
              </a:spcBef>
              <a:buFontTx/>
              <a:buAutoNum type="arabicPeriod"/>
              <a:defRPr sz="2211">
                <a:latin typeface="Arial"/>
                <a:ea typeface="Arial"/>
                <a:cs typeface="Arial"/>
                <a:sym typeface="Arial"/>
              </a:defRPr>
            </a:pPr>
            <a:r>
              <a:t>A Rafael Escalona le surgió una idea y aconsejó al gobernador del Cesar, Alfonso López.</a:t>
            </a:r>
          </a:p>
          <a:p>
            <a:pPr marL="229743" indent="-229743" defTabSz="612648">
              <a:spcBef>
                <a:spcPts val="600"/>
              </a:spcBef>
              <a:buFontTx/>
              <a:buAutoNum type="arabicPeriod"/>
              <a:defRPr sz="2211">
                <a:latin typeface="Arial"/>
                <a:ea typeface="Arial"/>
                <a:cs typeface="Arial"/>
                <a:sym typeface="Arial"/>
              </a:defRPr>
            </a:pPr>
            <a:r>
              <a:t>Desde 1968, se hace el festival Vallenato cada mes de abril en Valledupar, Cesar.</a:t>
            </a:r>
          </a:p>
          <a:p>
            <a:pPr marL="229743" indent="-229743" defTabSz="612648">
              <a:spcBef>
                <a:spcPts val="600"/>
              </a:spcBef>
              <a:buFontTx/>
              <a:buAutoNum type="arabicPeriod"/>
              <a:defRPr sz="2211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UNESCO declaró el Vallenato como Patrimonio Inmaterial de la humanidad en 2015</a:t>
            </a:r>
            <a:r>
              <a:rPr b="0">
                <a:solidFill>
                  <a:srgbClr val="000000"/>
                </a:solidFill>
              </a:rPr>
              <a:t>.</a:t>
            </a:r>
          </a:p>
          <a:p>
            <a:pPr marL="0" indent="0" defTabSz="612648">
              <a:spcBef>
                <a:spcPts val="600"/>
              </a:spcBef>
              <a:buSzTx/>
              <a:buNone/>
              <a:defRPr sz="2211">
                <a:latin typeface="Arial"/>
                <a:ea typeface="Arial"/>
                <a:cs typeface="Arial"/>
                <a:sym typeface="Arial"/>
              </a:defRPr>
            </a:pPr>
            <a:endParaRPr b="0">
              <a:solidFill>
                <a:srgbClr val="000000"/>
              </a:solidFill>
            </a:endParaRPr>
          </a:p>
          <a:p>
            <a:pPr marL="0" indent="0" defTabSz="612648">
              <a:spcBef>
                <a:spcPts val="600"/>
              </a:spcBef>
              <a:buSzTx/>
              <a:buNone/>
              <a:defRPr sz="2211">
                <a:latin typeface="Arial"/>
                <a:ea typeface="Arial"/>
                <a:cs typeface="Arial"/>
                <a:sym typeface="Arial"/>
              </a:defRPr>
            </a:pPr>
            <a:r>
              <a:t>La UNESCO dice que las letras tradicionales del vallenato "interpretan el mundo a través de historias que mezclan realismo y fantasía" en canciones que son "</a:t>
            </a:r>
            <a:r>
              <a:rPr b="1">
                <a:solidFill>
                  <a:srgbClr val="C00000"/>
                </a:solidFill>
              </a:rPr>
              <a:t>nostálgicas, alegres, sarcásticas y divertidas</a:t>
            </a:r>
            <a:r>
              <a:t>" y por eso se debe proteger el género.</a:t>
            </a:r>
          </a:p>
        </p:txBody>
      </p:sp>
      <p:pic>
        <p:nvPicPr>
          <p:cNvPr id="263" name="影像" descr="影像"/>
          <p:cNvPicPr>
            <a:picLocks noChangeAspect="1"/>
          </p:cNvPicPr>
          <p:nvPr/>
        </p:nvPicPr>
        <p:blipFill>
          <a:blip r:embed="rId2"/>
          <a:srcRect t="46844" b="21803"/>
          <a:stretch>
            <a:fillRect/>
          </a:stretch>
        </p:blipFill>
        <p:spPr>
          <a:xfrm>
            <a:off x="6390138" y="5284134"/>
            <a:ext cx="5419004" cy="1189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內容版面配置區 2"/>
          <p:cNvSpPr txBox="1">
            <a:spLocks noGrp="1"/>
          </p:cNvSpPr>
          <p:nvPr>
            <p:ph type="body" sz="half" idx="4294967295"/>
          </p:nvPr>
        </p:nvSpPr>
        <p:spPr>
          <a:xfrm>
            <a:off x="699120" y="855918"/>
            <a:ext cx="5574128" cy="5146164"/>
          </a:xfrm>
          <a:prstGeom prst="rect">
            <a:avLst/>
          </a:prstGeom>
        </p:spPr>
        <p:txBody>
          <a:bodyPr/>
          <a:lstStyle/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848" b="1">
                <a:latin typeface="Arial"/>
                <a:ea typeface="Arial"/>
                <a:cs typeface="Arial"/>
                <a:sym typeface="Arial"/>
              </a:defRPr>
            </a:pPr>
            <a:r>
              <a:t>Carlos Vives (1961-)</a:t>
            </a:r>
            <a:endParaRPr sz="2759"/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225">
                <a:latin typeface="Arial"/>
                <a:ea typeface="Arial"/>
                <a:cs typeface="Arial"/>
                <a:sym typeface="Arial"/>
              </a:defRPr>
            </a:pPr>
            <a:endParaRPr sz="2759"/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136">
                <a:latin typeface="Arial"/>
                <a:ea typeface="Arial"/>
                <a:cs typeface="Arial"/>
                <a:sym typeface="Arial"/>
              </a:defRPr>
            </a:pPr>
            <a:r>
              <a:t>◎ Gracias a Carlos Vives, la música vallenata traspasó las fronteras colombianas. </a:t>
            </a:r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136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136">
                <a:latin typeface="Arial"/>
                <a:ea typeface="Arial"/>
                <a:cs typeface="Arial"/>
                <a:sym typeface="Arial"/>
              </a:defRPr>
            </a:pPr>
            <a:r>
              <a:t>◎ Si pudiéramos definir a Colombia con una canción, la respuesta probablemente sería "La Gota Fria".</a:t>
            </a:r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136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136">
                <a:latin typeface="Arial"/>
                <a:ea typeface="Arial"/>
                <a:cs typeface="Arial"/>
                <a:sym typeface="Arial"/>
              </a:defRPr>
            </a:pPr>
            <a:r>
              <a:t>◎  Carlos agregó un nuevo sonido a este ritmo y haciéndolo famoso. </a:t>
            </a:r>
          </a:p>
          <a:p>
            <a:pPr marL="0" indent="0" defTabSz="789399">
              <a:lnSpc>
                <a:spcPct val="99000"/>
              </a:lnSpc>
              <a:spcBef>
                <a:spcPts val="700"/>
              </a:spcBef>
              <a:buSzTx/>
              <a:buNone/>
              <a:defRPr sz="2136">
                <a:latin typeface="Arial"/>
                <a:ea typeface="Arial"/>
                <a:cs typeface="Arial"/>
                <a:sym typeface="Arial"/>
              </a:defRPr>
            </a:pPr>
            <a:r>
              <a:t>Es uno de los artistas colombianos más influyentes de la historia.</a:t>
            </a:r>
          </a:p>
        </p:txBody>
      </p:sp>
      <p:pic>
        <p:nvPicPr>
          <p:cNvPr id="266" name="影像" descr="影像"/>
          <p:cNvPicPr>
            <a:picLocks noChangeAspect="1"/>
          </p:cNvPicPr>
          <p:nvPr/>
        </p:nvPicPr>
        <p:blipFill>
          <a:blip r:embed="rId2"/>
          <a:srcRect l="17412"/>
          <a:stretch>
            <a:fillRect/>
          </a:stretch>
        </p:blipFill>
        <p:spPr>
          <a:xfrm>
            <a:off x="6474392" y="1634331"/>
            <a:ext cx="5335848" cy="3589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標題 1"/>
          <p:cNvSpPr txBox="1">
            <a:spLocks noGrp="1"/>
          </p:cNvSpPr>
          <p:nvPr>
            <p:ph type="title"/>
          </p:nvPr>
        </p:nvSpPr>
        <p:spPr>
          <a:xfrm>
            <a:off x="797859" y="374901"/>
            <a:ext cx="10596282" cy="727762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Bicicleta     (2016)              Shakira &amp; Carlos Vives                           </a:t>
            </a:r>
          </a:p>
        </p:txBody>
      </p:sp>
      <p:sp>
        <p:nvSpPr>
          <p:cNvPr id="269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835290" y="1173747"/>
            <a:ext cx="6127124" cy="5380442"/>
          </a:xfrm>
          <a:prstGeom prst="rect">
            <a:avLst/>
          </a:prstGeom>
        </p:spPr>
        <p:txBody>
          <a:bodyPr/>
          <a:lstStyle/>
          <a:p>
            <a:pPr marL="0" indent="0" defTabSz="541324">
              <a:spcBef>
                <a:spcPts val="500"/>
              </a:spcBef>
              <a:buSzTx/>
              <a:buNone/>
              <a:defRPr sz="1776">
                <a:latin typeface="Arial"/>
                <a:ea typeface="Arial"/>
                <a:cs typeface="Arial"/>
                <a:sym typeface="Arial"/>
              </a:defRPr>
            </a:pPr>
            <a:r>
              <a:t>Nada voy a hacer rebuscando en las heridas del pasado</a:t>
            </a:r>
            <a:br/>
            <a:r>
              <a:t>No voy a perder, yo no quiero ser un tipo de otro lado</a:t>
            </a:r>
            <a:br/>
            <a:br/>
            <a:r>
              <a:t>A tu manera, descomplicado</a:t>
            </a:r>
            <a:br/>
            <a:r>
              <a:t>En una bici que te lleva a todos lados</a:t>
            </a:r>
            <a:br/>
            <a:r>
              <a:rPr b="1">
                <a:solidFill>
                  <a:srgbClr val="C42710"/>
                </a:solidFill>
              </a:rPr>
              <a:t>Un vallenato desesperado</a:t>
            </a:r>
          </a:p>
          <a:p>
            <a:pPr marL="0" indent="0" defTabSz="541324">
              <a:spcBef>
                <a:spcPts val="500"/>
              </a:spcBef>
              <a:buSzTx/>
              <a:buNone/>
              <a:defRPr sz="1776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Una cartica que yo guardo donde te escribí</a:t>
            </a:r>
            <a:br/>
            <a:r>
              <a:t>Que te sueño y que te quiero tanto</a:t>
            </a:r>
            <a:br/>
            <a:r>
              <a:t>Que hace rato esta mi corazón latiendo por ti, latiendo por ti</a:t>
            </a:r>
            <a:br/>
            <a:r>
              <a:t>La que yo guardo donde te escribí</a:t>
            </a:r>
            <a:br/>
            <a:r>
              <a:t>Que te sueño y que te quiero tanto</a:t>
            </a:r>
            <a:br/>
            <a:r>
              <a:t>Que hace rato está mi corazón latiendo por ti, latiendo por ti</a:t>
            </a:r>
          </a:p>
          <a:p>
            <a:pPr marL="0" indent="0" defTabSz="541324">
              <a:spcBef>
                <a:spcPts val="500"/>
              </a:spcBef>
              <a:buSzTx/>
              <a:buNone/>
              <a:defRPr sz="1776">
                <a:latin typeface="Arial"/>
                <a:ea typeface="Arial"/>
                <a:cs typeface="Arial"/>
                <a:sym typeface="Arial"/>
              </a:defRPr>
            </a:pPr>
            <a:r>
              <a:t>Puedo ser feliz, caminando relajada entre la gente</a:t>
            </a:r>
            <a:br/>
            <a:r>
              <a:t>Yo te quiero así, y me gustas porque eres diferente</a:t>
            </a:r>
          </a:p>
          <a:p>
            <a:pPr marL="0" indent="0" defTabSz="541324">
              <a:spcBef>
                <a:spcPts val="500"/>
              </a:spcBef>
              <a:buSzTx/>
              <a:buNone/>
              <a:defRPr sz="1776">
                <a:latin typeface="Arial"/>
                <a:ea typeface="Arial"/>
                <a:cs typeface="Arial"/>
                <a:sym typeface="Arial"/>
              </a:defRPr>
            </a:pPr>
            <a:r>
              <a:t>A mi manera, despelucado</a:t>
            </a:r>
            <a:br/>
            <a:r>
              <a:t>En una bici que me lleva a todos lados</a:t>
            </a:r>
            <a:br/>
            <a:r>
              <a:t>Un vallenato desesperado</a:t>
            </a:r>
          </a:p>
        </p:txBody>
      </p:sp>
      <p:pic>
        <p:nvPicPr>
          <p:cNvPr id="270" name="圖片 5" descr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118" y="1199404"/>
            <a:ext cx="3294907" cy="3989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群組"/>
          <p:cNvGrpSpPr/>
          <p:nvPr/>
        </p:nvGrpSpPr>
        <p:grpSpPr>
          <a:xfrm>
            <a:off x="386081" y="384418"/>
            <a:ext cx="11419834" cy="6089158"/>
            <a:chOff x="-3" y="-2"/>
            <a:chExt cx="11419833" cy="6089156"/>
          </a:xfrm>
        </p:grpSpPr>
        <p:grpSp>
          <p:nvGrpSpPr>
            <p:cNvPr id="277" name="群組"/>
            <p:cNvGrpSpPr/>
            <p:nvPr/>
          </p:nvGrpSpPr>
          <p:grpSpPr>
            <a:xfrm>
              <a:off x="-4" y="-3"/>
              <a:ext cx="11419834" cy="6089158"/>
              <a:chOff x="-2" y="-1"/>
              <a:chExt cx="11419832" cy="6089156"/>
            </a:xfrm>
          </p:grpSpPr>
          <p:grpSp>
            <p:nvGrpSpPr>
              <p:cNvPr id="274" name="群組"/>
              <p:cNvGrpSpPr/>
              <p:nvPr/>
            </p:nvGrpSpPr>
            <p:grpSpPr>
              <a:xfrm>
                <a:off x="-3" y="2831"/>
                <a:ext cx="7393662" cy="6064605"/>
                <a:chOff x="-1" y="0"/>
                <a:chExt cx="7393661" cy="6064603"/>
              </a:xfrm>
            </p:grpSpPr>
            <p:pic>
              <p:nvPicPr>
                <p:cNvPr id="272" name="影像" descr="影像"/>
                <p:cNvPicPr>
                  <a:picLocks noChangeAspect="1"/>
                </p:cNvPicPr>
                <p:nvPr/>
              </p:nvPicPr>
              <p:blipFill>
                <a:blip r:embed="rId2"/>
                <a:srcRect l="49818" b="72070"/>
                <a:stretch>
                  <a:fillRect/>
                </a:stretch>
              </p:blipFill>
              <p:spPr>
                <a:xfrm>
                  <a:off x="-2" y="-1"/>
                  <a:ext cx="7393662" cy="60630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73" name="矩形"/>
                <p:cNvSpPr/>
                <p:nvPr/>
              </p:nvSpPr>
              <p:spPr>
                <a:xfrm>
                  <a:off x="399878" y="5651839"/>
                  <a:ext cx="5871576" cy="412764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75" name="矩形"/>
              <p:cNvSpPr/>
              <p:nvPr/>
            </p:nvSpPr>
            <p:spPr>
              <a:xfrm>
                <a:off x="6055881" y="-2"/>
                <a:ext cx="2775292" cy="60891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76" name="矩形"/>
              <p:cNvSpPr/>
              <p:nvPr/>
            </p:nvSpPr>
            <p:spPr>
              <a:xfrm>
                <a:off x="8737411" y="-2"/>
                <a:ext cx="2682420" cy="60891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78" name="¡Gracias a todos por escuchar!"/>
            <p:cNvSpPr txBox="1"/>
            <p:nvPr/>
          </p:nvSpPr>
          <p:spPr>
            <a:xfrm>
              <a:off x="6047801" y="1349798"/>
              <a:ext cx="4975865" cy="1167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3800" b="1">
                  <a:solidFill>
                    <a:srgbClr val="20212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¡Gracias por vuestra atención!</a:t>
              </a:r>
            </a:p>
          </p:txBody>
        </p:sp>
      </p:grpSp>
      <p:sp>
        <p:nvSpPr>
          <p:cNvPr id="280" name="Referencia：…"/>
          <p:cNvSpPr txBox="1"/>
          <p:nvPr/>
        </p:nvSpPr>
        <p:spPr>
          <a:xfrm>
            <a:off x="6886230" y="3288665"/>
            <a:ext cx="4519129" cy="279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9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Referencia：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Libro: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     Realismo Mágico, Vallenato y violencia politica en el Caribe Colombiano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              José Antonio Figueroa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     Music, Race, &amp; Nation: Music Tropical in Colombia    Peter Wade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     Encylopedia: Genres: Caribbean and Latin America p. 896-899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Internet: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defRPr sz="900">
                <a:solidFill>
                  <a:schemeClr val="accent6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     Wikipedia   https://es.wikipedia.org/wiki/Vallenato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     10 best Vallenatos in history</a:t>
            </a:r>
          </a:p>
          <a:p>
            <a:pPr defTabSz="457200">
              <a:defRPr sz="900">
                <a:solidFill>
                  <a:schemeClr val="accent6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        https://www.liveabout.com/best-vallenatos-in-history-2141416</a:t>
            </a:r>
          </a:p>
          <a:p>
            <a:pPr defTabSz="457200"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     Billboard:  From Alejo Duranto to Carlos Vives. This is the evolution of Colombia’s Vallenato</a:t>
            </a:r>
          </a:p>
          <a:p>
            <a:pPr defTabSz="457200">
              <a:defRPr sz="900">
                <a:solidFill>
                  <a:schemeClr val="accent6"/>
                </a:solidFill>
                <a:uFill>
                  <a:solidFill>
                    <a:srgbClr val="0068D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4.     https://www.bbc.com/mundo/noticias-america-latina-38678370</a:t>
            </a:r>
          </a:p>
          <a:p>
            <a:pPr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5.     Fernando Botero :</a:t>
            </a:r>
          </a:p>
          <a:p>
            <a:pPr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https://www.culturagenial.com/es/fernando-botero-obras/</a:t>
            </a:r>
          </a:p>
          <a:p>
            <a:pPr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https://www.culturagenial.com/es/fernando-botero-obras/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684953" y="846058"/>
            <a:ext cx="11042137" cy="51658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Elegía a Jaime Molina</a:t>
            </a:r>
            <a:r>
              <a:rPr sz="2000"/>
              <a:t>                    </a:t>
            </a:r>
            <a:r>
              <a:t>Rafael Escalona(1926-2009)</a:t>
            </a:r>
          </a:p>
          <a:p>
            <a:pPr marL="0" indent="0">
              <a:buSzTx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Recuerdo que Jaime Molina</a:t>
            </a:r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cuando estaba borracho ponía esta condición.</a:t>
            </a:r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br/>
            <a:r>
              <a:t>Que, si yo moría primero me hacía un retrato</a:t>
            </a:r>
            <a:br/>
            <a:r>
              <a:t>o, si él se moría primero le sacaba un son.</a:t>
            </a:r>
          </a:p>
          <a:p>
            <a:pPr marL="0" indent="0">
              <a:buSz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br/>
            <a:r>
              <a:t>Ahora prefiero esta condición</a:t>
            </a:r>
            <a:br/>
            <a:r>
              <a:t>que él me hiciera el retrato y no sacarle el son.</a:t>
            </a:r>
          </a:p>
        </p:txBody>
      </p:sp>
      <p:pic>
        <p:nvPicPr>
          <p:cNvPr id="283" name="圖片 1" descr="圖片 1"/>
          <p:cNvPicPr>
            <a:picLocks noChangeAspect="1"/>
          </p:cNvPicPr>
          <p:nvPr/>
        </p:nvPicPr>
        <p:blipFill>
          <a:blip r:embed="rId2"/>
          <a:srcRect l="4217" b="10672"/>
          <a:stretch>
            <a:fillRect/>
          </a:stretch>
        </p:blipFill>
        <p:spPr>
          <a:xfrm>
            <a:off x="7596501" y="2275482"/>
            <a:ext cx="4218104" cy="230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56" y="4193049"/>
            <a:ext cx="2273663" cy="228381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obre Colombia"/>
          <p:cNvSpPr txBox="1"/>
          <p:nvPr/>
        </p:nvSpPr>
        <p:spPr>
          <a:xfrm>
            <a:off x="7018270" y="691485"/>
            <a:ext cx="3220201" cy="54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Sobre Colombia</a:t>
            </a:r>
          </a:p>
        </p:txBody>
      </p:sp>
      <p:grpSp>
        <p:nvGrpSpPr>
          <p:cNvPr id="178" name="群組"/>
          <p:cNvGrpSpPr/>
          <p:nvPr/>
        </p:nvGrpSpPr>
        <p:grpSpPr>
          <a:xfrm>
            <a:off x="5778963" y="1557774"/>
            <a:ext cx="3169075" cy="1558278"/>
            <a:chOff x="0" y="0"/>
            <a:chExt cx="3169074" cy="1558277"/>
          </a:xfrm>
        </p:grpSpPr>
        <p:pic>
          <p:nvPicPr>
            <p:cNvPr id="176" name="影像" descr="影像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249" y="0"/>
              <a:ext cx="2078576" cy="1385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7" name="Bandera colombiana"/>
            <p:cNvSpPr/>
            <p:nvPr/>
          </p:nvSpPr>
          <p:spPr>
            <a:xfrm>
              <a:off x="0" y="1558277"/>
              <a:ext cx="316907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2400">
                  <a:solidFill>
                    <a:srgbClr val="20212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Bandera colombiana</a:t>
              </a:r>
            </a:p>
          </p:txBody>
        </p:sp>
      </p:grpSp>
      <p:pic>
        <p:nvPicPr>
          <p:cNvPr id="179" name="影像" descr="影像"/>
          <p:cNvPicPr>
            <a:picLocks noChangeAspect="1"/>
          </p:cNvPicPr>
          <p:nvPr/>
        </p:nvPicPr>
        <p:blipFill>
          <a:blip r:embed="rId4"/>
          <a:srcRect l="6762" r="6759" b="3977"/>
          <a:stretch>
            <a:fillRect/>
          </a:stretch>
        </p:blipFill>
        <p:spPr>
          <a:xfrm>
            <a:off x="539992" y="392921"/>
            <a:ext cx="4993418" cy="6072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群組"/>
          <p:cNvGrpSpPr/>
          <p:nvPr/>
        </p:nvGrpSpPr>
        <p:grpSpPr>
          <a:xfrm>
            <a:off x="8670973" y="1518925"/>
            <a:ext cx="3169073" cy="1599874"/>
            <a:chOff x="0" y="0"/>
            <a:chExt cx="3169072" cy="1599873"/>
          </a:xfrm>
        </p:grpSpPr>
        <p:pic>
          <p:nvPicPr>
            <p:cNvPr id="180" name="影像" descr="影像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347" y="0"/>
              <a:ext cx="1466376" cy="1498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Emblema Nacional…"/>
            <p:cNvSpPr/>
            <p:nvPr/>
          </p:nvSpPr>
          <p:spPr>
            <a:xfrm>
              <a:off x="0" y="1599873"/>
              <a:ext cx="316907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Emblema Nacional </a:t>
              </a:r>
            </a:p>
            <a:p>
              <a:pPr algn="ctr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de Colombia</a:t>
              </a:r>
            </a:p>
          </p:txBody>
        </p:sp>
      </p:grpSp>
      <p:grpSp>
        <p:nvGrpSpPr>
          <p:cNvPr id="185" name="群組"/>
          <p:cNvGrpSpPr/>
          <p:nvPr/>
        </p:nvGrpSpPr>
        <p:grpSpPr>
          <a:xfrm>
            <a:off x="6161845" y="3985821"/>
            <a:ext cx="4686623" cy="2495074"/>
            <a:chOff x="-1" y="0"/>
            <a:chExt cx="4686621" cy="2495072"/>
          </a:xfrm>
        </p:grpSpPr>
        <p:sp>
          <p:nvSpPr>
            <p:cNvPr id="183" name="矩形"/>
            <p:cNvSpPr/>
            <p:nvPr/>
          </p:nvSpPr>
          <p:spPr>
            <a:xfrm>
              <a:off x="-2" y="0"/>
              <a:ext cx="4459130" cy="24950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Avenir Next LT Pro"/>
                  <a:ea typeface="Avenir Next LT Pro"/>
                  <a:cs typeface="Avenir Next LT Pro"/>
                  <a:sym typeface="Avenir Next LT Pro"/>
                </a:defRPr>
              </a:pPr>
              <a:endParaRPr/>
            </a:p>
          </p:txBody>
        </p:sp>
        <p:sp>
          <p:nvSpPr>
            <p:cNvPr id="184" name="La población colombiana…"/>
            <p:cNvSpPr/>
            <p:nvPr/>
          </p:nvSpPr>
          <p:spPr>
            <a:xfrm>
              <a:off x="88710" y="112777"/>
              <a:ext cx="45979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240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La población </a:t>
              </a:r>
              <a:r>
                <a:rPr>
                  <a:solidFill>
                    <a:srgbClr val="000000"/>
                  </a:solidFill>
                </a:rPr>
                <a:t>colombiana</a:t>
              </a:r>
            </a:p>
            <a:p>
              <a:pPr algn="ctr" defTabSz="457200">
                <a:defRPr sz="240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000000"/>
                </a:solidFill>
              </a:endParaRPr>
            </a:p>
            <a:p>
              <a:pPr defTabSz="457200">
                <a:defRPr sz="240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Blancos  y  M</a:t>
              </a:r>
              <a:r>
                <a:rPr>
                  <a:solidFill>
                    <a:srgbClr val="000000"/>
                  </a:solidFill>
                </a:rPr>
                <a:t>estizos          87%</a:t>
              </a:r>
            </a:p>
            <a:p>
              <a:pPr defTabSz="457200">
                <a:defRPr sz="2400">
                  <a:solidFill>
                    <a:srgbClr val="202122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</a:t>
              </a:r>
              <a:r>
                <a:rPr>
                  <a:solidFill>
                    <a:srgbClr val="000000"/>
                  </a:solidFill>
                </a:rPr>
                <a:t>frocolombianos                  7%</a:t>
              </a:r>
            </a:p>
            <a:p>
              <a:pPr defTabSz="4572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Indígenas                             4%</a:t>
              </a:r>
            </a:p>
            <a:p>
              <a:pPr defTabSz="4572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Otras                                    2%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2" animBg="1" advAuto="0"/>
      <p:bldP spid="179" grpId="1" animBg="1" advAuto="0"/>
      <p:bldP spid="182" grpId="3" animBg="1" advAuto="0"/>
      <p:bldP spid="185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536"/>
            <a:ext cx="12485845" cy="699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矩形 59"/>
          <p:cNvSpPr/>
          <p:nvPr/>
        </p:nvSpPr>
        <p:spPr>
          <a:xfrm>
            <a:off x="937328" y="1808532"/>
            <a:ext cx="5452529" cy="32409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89" name="矩形 61"/>
          <p:cNvSpPr/>
          <p:nvPr/>
        </p:nvSpPr>
        <p:spPr>
          <a:xfrm>
            <a:off x="1103268" y="1975104"/>
            <a:ext cx="5120650" cy="2907798"/>
          </a:xfrm>
          <a:prstGeom prst="rect">
            <a:avLst/>
          </a:prstGeom>
          <a:ln w="6350" cap="sq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190" name="標題 1"/>
          <p:cNvSpPr txBox="1">
            <a:spLocks noGrp="1"/>
          </p:cNvSpPr>
          <p:nvPr>
            <p:ph type="title"/>
          </p:nvPr>
        </p:nvSpPr>
        <p:spPr>
          <a:xfrm>
            <a:off x="1276055" y="1975104"/>
            <a:ext cx="4775075" cy="2907798"/>
          </a:xfrm>
          <a:prstGeom prst="rect">
            <a:avLst/>
          </a:prstGeom>
        </p:spPr>
        <p:txBody>
          <a:bodyPr/>
          <a:lstStyle/>
          <a:p>
            <a:pPr>
              <a:defRPr sz="4800" b="1">
                <a:solidFill>
                  <a:srgbClr val="DA9A0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F27461"/>
                </a:solidFill>
              </a:rPr>
              <a:t>Arte</a:t>
            </a:r>
            <a:br>
              <a:rPr dirty="0">
                <a:solidFill>
                  <a:srgbClr val="F27461"/>
                </a:solidFill>
              </a:rPr>
            </a:br>
            <a:br>
              <a:rPr dirty="0">
                <a:solidFill>
                  <a:srgbClr val="F27461"/>
                </a:solidFill>
              </a:rPr>
            </a:br>
            <a:r>
              <a:rPr sz="3300" b="0" dirty="0"/>
              <a:t>de </a:t>
            </a:r>
            <a:r>
              <a:rPr sz="3300" b="0" dirty="0" err="1"/>
              <a:t>colombia</a:t>
            </a:r>
            <a:endParaRPr sz="3300" b="0" dirty="0"/>
          </a:p>
        </p:txBody>
      </p:sp>
      <p:sp>
        <p:nvSpPr>
          <p:cNvPr id="191" name="副標題 2"/>
          <p:cNvSpPr txBox="1">
            <a:spLocks noGrp="1"/>
          </p:cNvSpPr>
          <p:nvPr>
            <p:ph type="body" sz="quarter" idx="1"/>
          </p:nvPr>
        </p:nvSpPr>
        <p:spPr>
          <a:xfrm rot="10800000">
            <a:off x="2017059" y="4580964"/>
            <a:ext cx="4034071" cy="1210240"/>
          </a:xfrm>
          <a:prstGeom prst="rect">
            <a:avLst/>
          </a:prstGeom>
        </p:spPr>
        <p:txBody>
          <a:bodyPr/>
          <a:lstStyle>
            <a:lvl1pPr>
              <a:defRPr sz="5400" b="1" spc="0">
                <a:solidFill>
                  <a:srgbClr val="DA9A05"/>
                </a:solidFill>
              </a:defRPr>
            </a:lvl1pPr>
          </a:lstStyle>
          <a:p>
            <a:r>
              <a:t>                               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內容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6081400" y="1990525"/>
            <a:ext cx="5507182" cy="646591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3200" b="1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Fernando Botero Angulo</a:t>
            </a:r>
          </a:p>
        </p:txBody>
      </p:sp>
      <p:pic>
        <p:nvPicPr>
          <p:cNvPr id="194" name="筆跡 5" descr="筆跡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61" y="645289"/>
            <a:ext cx="18006" cy="1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筆跡 8" descr="筆跡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181" y="358367"/>
            <a:ext cx="18006" cy="1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影像" descr="影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61" y="1601703"/>
            <a:ext cx="5028699" cy="365459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內容版面配置區 2"/>
          <p:cNvSpPr txBox="1"/>
          <p:nvPr/>
        </p:nvSpPr>
        <p:spPr>
          <a:xfrm>
            <a:off x="6010309" y="2758176"/>
            <a:ext cx="5380334" cy="2174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166566" indent="-166566" defTabSz="832834">
              <a:lnSpc>
                <a:spcPct val="110000"/>
              </a:lnSpc>
              <a:spcBef>
                <a:spcPts val="700"/>
              </a:spcBef>
              <a:buClr>
                <a:srgbClr val="262626"/>
              </a:buClr>
              <a:buSzPct val="100000"/>
              <a:buFont typeface="Garamond"/>
              <a:buChar char="◦"/>
              <a:defRPr sz="2208">
                <a:latin typeface="Arial"/>
                <a:ea typeface="Arial"/>
                <a:cs typeface="Arial"/>
                <a:sym typeface="Arial"/>
              </a:defRPr>
            </a:pPr>
            <a:r>
              <a:t>Nació en Medellín el 19 de abril de 1932.  </a:t>
            </a:r>
          </a:p>
          <a:p>
            <a:pPr marL="166566" indent="-166566" defTabSz="832834">
              <a:lnSpc>
                <a:spcPct val="110000"/>
              </a:lnSpc>
              <a:spcBef>
                <a:spcPts val="700"/>
              </a:spcBef>
              <a:buClr>
                <a:srgbClr val="262626"/>
              </a:buClr>
              <a:buSzPct val="100000"/>
              <a:buFont typeface="Garamond"/>
              <a:buChar char="◦"/>
              <a:defRPr sz="2208">
                <a:latin typeface="Arial"/>
                <a:ea typeface="Arial"/>
                <a:cs typeface="Arial"/>
                <a:sym typeface="Arial"/>
              </a:defRPr>
            </a:pPr>
            <a:r>
              <a:t>Es un artista plástico colombiano que es famoso mundialmente.</a:t>
            </a:r>
          </a:p>
          <a:p>
            <a:pPr marL="166566" indent="-166566" defTabSz="832834">
              <a:lnSpc>
                <a:spcPct val="110000"/>
              </a:lnSpc>
              <a:spcBef>
                <a:spcPts val="700"/>
              </a:spcBef>
              <a:buClr>
                <a:srgbClr val="262626"/>
              </a:buClr>
              <a:buSzPct val="100000"/>
              <a:buFont typeface="Garamond"/>
              <a:buChar char="◦"/>
              <a:defRPr sz="2208">
                <a:latin typeface="Arial"/>
                <a:ea typeface="Arial"/>
                <a:cs typeface="Arial"/>
                <a:sym typeface="Arial"/>
              </a:defRPr>
            </a:pPr>
            <a:r>
              <a:t>Suele ser conocido como “el pintor de los gordos”.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影像" descr="影像"/>
          <p:cNvPicPr>
            <a:picLocks noChangeAspect="1"/>
          </p:cNvPicPr>
          <p:nvPr/>
        </p:nvPicPr>
        <p:blipFill>
          <a:blip r:embed="rId2"/>
          <a:srcRect l="47856"/>
          <a:stretch>
            <a:fillRect/>
          </a:stretch>
        </p:blipFill>
        <p:spPr>
          <a:xfrm>
            <a:off x="6358385" y="384341"/>
            <a:ext cx="3485663" cy="4392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影像" descr="影像"/>
          <p:cNvPicPr>
            <a:picLocks noChangeAspect="1"/>
          </p:cNvPicPr>
          <p:nvPr/>
        </p:nvPicPr>
        <p:blipFill>
          <a:blip r:embed="rId2"/>
          <a:srcRect r="51882" b="2"/>
          <a:stretch>
            <a:fillRect/>
          </a:stretch>
        </p:blipFill>
        <p:spPr>
          <a:xfrm>
            <a:off x="2347859" y="384337"/>
            <a:ext cx="3216651" cy="439285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〈Matrimonio Arnolfini.〉…"/>
          <p:cNvSpPr txBox="1"/>
          <p:nvPr/>
        </p:nvSpPr>
        <p:spPr>
          <a:xfrm>
            <a:off x="2310845" y="4883804"/>
            <a:ext cx="3474945" cy="138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〈Matrimonio Arnolfini.〉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Van Eyck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Óleo sobre tabla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1434 </a:t>
            </a:r>
          </a:p>
        </p:txBody>
      </p:sp>
      <p:sp>
        <p:nvSpPr>
          <p:cNvPr id="202" name="〈Matrimonio Arnolfini.〉…"/>
          <p:cNvSpPr txBox="1"/>
          <p:nvPr/>
        </p:nvSpPr>
        <p:spPr>
          <a:xfrm>
            <a:off x="6363789" y="4737754"/>
            <a:ext cx="3474946" cy="168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〈Matrimonio Arnolfini.〉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Fernando Botero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Óleo sobre tela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Segunda versión 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1997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群組" descr="群組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926" y="373085"/>
            <a:ext cx="3391257" cy="4527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群組" descr="群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817" y="377793"/>
            <a:ext cx="3040342" cy="453407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〈Mona Lisa〉…"/>
          <p:cNvSpPr txBox="1"/>
          <p:nvPr/>
        </p:nvSpPr>
        <p:spPr>
          <a:xfrm>
            <a:off x="6794548" y="4939348"/>
            <a:ext cx="2120014" cy="138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〈Mona Lisa〉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Fernando Botero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Óleo sobre lienzo</a:t>
            </a: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1978</a:t>
            </a:r>
          </a:p>
        </p:txBody>
      </p:sp>
      <p:sp>
        <p:nvSpPr>
          <p:cNvPr id="207" name="〈Mona Lisa o Gioconda.〉…"/>
          <p:cNvSpPr txBox="1"/>
          <p:nvPr/>
        </p:nvSpPr>
        <p:spPr>
          <a:xfrm>
            <a:off x="1835407" y="4939348"/>
            <a:ext cx="4272068" cy="138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〈Mona Lisa o La Gioconda.〉</a:t>
            </a:r>
          </a:p>
          <a:p>
            <a:pPr algn="ctr"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Leonardo da Vinci</a:t>
            </a:r>
          </a:p>
          <a:p>
            <a:pPr algn="ctr"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Óleo obre tabla</a:t>
            </a:r>
          </a:p>
          <a:p>
            <a:pPr algn="ctr"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1503-1506.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〈Adán〉…"/>
          <p:cNvSpPr txBox="1"/>
          <p:nvPr/>
        </p:nvSpPr>
        <p:spPr>
          <a:xfrm>
            <a:off x="8104016" y="2233931"/>
            <a:ext cx="3209855" cy="255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〈Adam and Eve〉</a:t>
            </a:r>
          </a:p>
          <a:p>
            <a:pPr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Fernando Botero</a:t>
            </a:r>
          </a:p>
          <a:p>
            <a:pPr defTabSz="457200">
              <a:defRPr sz="20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Adam: 358,1 x 170,2 x 96,5 cm.(incluyendo base)</a:t>
            </a:r>
          </a:p>
          <a:p>
            <a:pPr defTabSz="457200">
              <a:defRPr sz="20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Eva: 350,5 x 142,2 x 116,8 cm.(incluyendo base)</a:t>
            </a:r>
          </a:p>
          <a:p>
            <a:pPr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Bronce</a:t>
            </a:r>
          </a:p>
          <a:p>
            <a:pPr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1990</a:t>
            </a:r>
          </a:p>
        </p:txBody>
      </p:sp>
      <p:pic>
        <p:nvPicPr>
          <p:cNvPr id="210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66" y="370919"/>
            <a:ext cx="6668163" cy="6116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u obra gira en torno a un valor plástico determinado: el tratamiento del volumen.…"/>
          <p:cNvSpPr txBox="1"/>
          <p:nvPr/>
        </p:nvSpPr>
        <p:spPr>
          <a:xfrm>
            <a:off x="754548" y="4943449"/>
            <a:ext cx="1082936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2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El </a:t>
            </a:r>
            <a:r>
              <a:rPr dirty="0" err="1"/>
              <a:t>realismo</a:t>
            </a:r>
            <a:r>
              <a:rPr dirty="0"/>
              <a:t> </a:t>
            </a:r>
            <a:r>
              <a:rPr dirty="0" err="1"/>
              <a:t>mágico</a:t>
            </a:r>
            <a:r>
              <a:rPr dirty="0"/>
              <a:t> </a:t>
            </a:r>
            <a:r>
              <a:rPr dirty="0" err="1"/>
              <a:t>floreció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América Latina </a:t>
            </a:r>
            <a:r>
              <a:rPr dirty="0" err="1"/>
              <a:t>alrededor</a:t>
            </a:r>
            <a:r>
              <a:rPr dirty="0"/>
              <a:t> de la </a:t>
            </a:r>
            <a:r>
              <a:rPr dirty="0" err="1"/>
              <a:t>década</a:t>
            </a:r>
            <a:r>
              <a:rPr dirty="0"/>
              <a:t> de 1950</a:t>
            </a:r>
            <a:r>
              <a:rPr lang="es-ES" dirty="0"/>
              <a:t>-1960</a:t>
            </a:r>
            <a:r>
              <a:rPr dirty="0"/>
              <a:t>. Botero </a:t>
            </a:r>
            <a:r>
              <a:rPr dirty="0" err="1"/>
              <a:t>utilizó</a:t>
            </a:r>
            <a:r>
              <a:rPr dirty="0"/>
              <a:t> la </a:t>
            </a:r>
            <a:r>
              <a:rPr dirty="0" err="1"/>
              <a:t>ironía</a:t>
            </a:r>
            <a:r>
              <a:rPr dirty="0"/>
              <a:t>, el humor y la </a:t>
            </a:r>
            <a:r>
              <a:rPr dirty="0" err="1"/>
              <a:t>inocencia</a:t>
            </a:r>
            <a:r>
              <a:rPr dirty="0"/>
              <a:t> para resolver los </a:t>
            </a:r>
            <a:r>
              <a:rPr dirty="0" err="1"/>
              <a:t>problemas</a:t>
            </a:r>
            <a:r>
              <a:rPr dirty="0"/>
              <a:t>, tales </a:t>
            </a:r>
            <a:r>
              <a:rPr dirty="0" err="1"/>
              <a:t>como</a:t>
            </a:r>
            <a:r>
              <a:rPr dirty="0"/>
              <a:t> la </a:t>
            </a:r>
            <a:r>
              <a:rPr dirty="0" err="1"/>
              <a:t>crítica</a:t>
            </a:r>
            <a:r>
              <a:rPr dirty="0"/>
              <a:t> social, la </a:t>
            </a:r>
            <a:r>
              <a:rPr dirty="0" err="1"/>
              <a:t>historia</a:t>
            </a:r>
            <a:r>
              <a:rPr dirty="0"/>
              <a:t> del </a:t>
            </a:r>
            <a:r>
              <a:rPr dirty="0" err="1"/>
              <a:t>arte</a:t>
            </a:r>
            <a:r>
              <a:rPr dirty="0"/>
              <a:t> y los </a:t>
            </a:r>
            <a:r>
              <a:rPr dirty="0" err="1"/>
              <a:t>religiosios</a:t>
            </a:r>
            <a:r>
              <a:rPr lang="es-ES" dirty="0"/>
              <a:t>,</a:t>
            </a:r>
            <a:r>
              <a:rPr dirty="0"/>
              <a:t> etc.</a:t>
            </a:r>
          </a:p>
        </p:txBody>
      </p:sp>
      <p:pic>
        <p:nvPicPr>
          <p:cNvPr id="213" name="群組" descr="群組"/>
          <p:cNvPicPr>
            <a:picLocks noChangeAspect="1"/>
          </p:cNvPicPr>
          <p:nvPr/>
        </p:nvPicPr>
        <p:blipFill>
          <a:blip r:embed="rId2"/>
          <a:srcRect t="2631"/>
          <a:stretch>
            <a:fillRect/>
          </a:stretch>
        </p:blipFill>
        <p:spPr>
          <a:xfrm>
            <a:off x="754548" y="660391"/>
            <a:ext cx="2569339" cy="404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影像" descr="影像"/>
          <p:cNvPicPr>
            <a:picLocks noChangeAspect="1"/>
          </p:cNvPicPr>
          <p:nvPr/>
        </p:nvPicPr>
        <p:blipFill>
          <a:blip r:embed="rId3"/>
          <a:srcRect l="10454" t="8677" r="10453" b="8676"/>
          <a:stretch>
            <a:fillRect/>
          </a:stretch>
        </p:blipFill>
        <p:spPr>
          <a:xfrm>
            <a:off x="3436690" y="2288089"/>
            <a:ext cx="1934099" cy="241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群組" descr="群組"/>
          <p:cNvPicPr>
            <a:picLocks noChangeAspect="1"/>
          </p:cNvPicPr>
          <p:nvPr/>
        </p:nvPicPr>
        <p:blipFill>
          <a:blip r:embed="rId4"/>
          <a:srcRect r="4217" b="4220"/>
          <a:stretch>
            <a:fillRect/>
          </a:stretch>
        </p:blipFill>
        <p:spPr>
          <a:xfrm>
            <a:off x="5487426" y="626061"/>
            <a:ext cx="3710654" cy="2782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579" y="625593"/>
            <a:ext cx="2102198" cy="1691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影像" descr="影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489" y="632056"/>
            <a:ext cx="1926379" cy="1556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影像" descr="影像"/>
          <p:cNvPicPr>
            <a:picLocks noChangeAspect="1"/>
          </p:cNvPicPr>
          <p:nvPr/>
        </p:nvPicPr>
        <p:blipFill>
          <a:blip r:embed="rId7"/>
          <a:srcRect l="52586"/>
          <a:stretch>
            <a:fillRect/>
          </a:stretch>
        </p:blipFill>
        <p:spPr>
          <a:xfrm>
            <a:off x="9312185" y="2435406"/>
            <a:ext cx="2125101" cy="1856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群組" descr="群組"/>
          <p:cNvPicPr>
            <a:picLocks noChangeAspect="1"/>
          </p:cNvPicPr>
          <p:nvPr/>
        </p:nvPicPr>
        <p:blipFill>
          <a:blip r:embed="rId8"/>
          <a:srcRect l="6977" t="5461" r="1973" b="23473"/>
          <a:stretch>
            <a:fillRect/>
          </a:stretch>
        </p:blipFill>
        <p:spPr>
          <a:xfrm>
            <a:off x="5493656" y="3497166"/>
            <a:ext cx="1847273" cy="1186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群組" descr="群組"/>
          <p:cNvPicPr>
            <a:picLocks noChangeAspect="1"/>
          </p:cNvPicPr>
          <p:nvPr/>
        </p:nvPicPr>
        <p:blipFill>
          <a:blip r:embed="rId9"/>
          <a:srcRect l="19145" t="8281" b="8281"/>
          <a:stretch>
            <a:fillRect/>
          </a:stretch>
        </p:blipFill>
        <p:spPr>
          <a:xfrm>
            <a:off x="7474746" y="3503904"/>
            <a:ext cx="1712508" cy="1179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Música  de colombia"/>
          <p:cNvSpPr txBox="1">
            <a:spLocks noGrp="1"/>
          </p:cNvSpPr>
          <p:nvPr>
            <p:ph type="title" idx="4294967295"/>
          </p:nvPr>
        </p:nvSpPr>
        <p:spPr>
          <a:xfrm>
            <a:off x="1276055" y="1975104"/>
            <a:ext cx="4775075" cy="290779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3000"/>
              </a:lnSpc>
              <a:defRPr sz="4800" b="1" cap="all" spc="-100">
                <a:solidFill>
                  <a:schemeClr val="accent2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 Música</a:t>
            </a:r>
            <a:br/>
            <a:br/>
            <a:r>
              <a:rPr>
                <a:solidFill>
                  <a:srgbClr val="DA9A05"/>
                </a:solidFill>
              </a:rPr>
              <a:t>de colombia</a:t>
            </a:r>
          </a:p>
        </p:txBody>
      </p:sp>
      <p:grpSp>
        <p:nvGrpSpPr>
          <p:cNvPr id="225" name="圖片 4"/>
          <p:cNvGrpSpPr/>
          <p:nvPr/>
        </p:nvGrpSpPr>
        <p:grpSpPr>
          <a:xfrm>
            <a:off x="-203206" y="-341740"/>
            <a:ext cx="12892257" cy="7441046"/>
            <a:chOff x="0" y="0"/>
            <a:chExt cx="12892256" cy="7441045"/>
          </a:xfrm>
        </p:grpSpPr>
        <p:pic>
          <p:nvPicPr>
            <p:cNvPr id="223" name="圖片 4" descr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99" y="203200"/>
              <a:ext cx="12485857" cy="69965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圖片 4" descr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2892257" cy="7441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" name="矩形 59"/>
          <p:cNvSpPr/>
          <p:nvPr/>
        </p:nvSpPr>
        <p:spPr>
          <a:xfrm>
            <a:off x="937328" y="1808532"/>
            <a:ext cx="5452529" cy="32409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Avenir Next LT Pro"/>
                <a:ea typeface="Avenir Next LT Pro"/>
                <a:cs typeface="Avenir Next LT Pro"/>
                <a:sym typeface="Avenir Next LT Pro"/>
              </a:defRPr>
            </a:pPr>
            <a:endParaRPr/>
          </a:p>
        </p:txBody>
      </p:sp>
      <p:sp>
        <p:nvSpPr>
          <p:cNvPr id="227" name="標題 1"/>
          <p:cNvSpPr txBox="1"/>
          <p:nvPr/>
        </p:nvSpPr>
        <p:spPr>
          <a:xfrm>
            <a:off x="1276055" y="1975104"/>
            <a:ext cx="4775075" cy="290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lnSpc>
                <a:spcPct val="83000"/>
              </a:lnSpc>
              <a:defRPr sz="4800" b="1" cap="all" spc="-100">
                <a:solidFill>
                  <a:srgbClr val="DA9A0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>
                <a:solidFill>
                  <a:schemeClr val="accent2">
                    <a:lumOff val="-8705"/>
                  </a:schemeClr>
                </a:solidFill>
              </a:rPr>
              <a:t>La</a:t>
            </a:r>
            <a:r>
              <a:t> </a:t>
            </a:r>
            <a:r>
              <a:rPr>
                <a:solidFill>
                  <a:schemeClr val="accent2">
                    <a:lumOff val="-8705"/>
                  </a:schemeClr>
                </a:solidFill>
              </a:rPr>
              <a:t>Música</a:t>
            </a:r>
            <a:r>
              <a:rPr>
                <a:solidFill>
                  <a:srgbClr val="8283A3"/>
                </a:solidFill>
              </a:rPr>
              <a:t> </a:t>
            </a:r>
          </a:p>
          <a:p>
            <a:pPr algn="ctr">
              <a:lnSpc>
                <a:spcPct val="83000"/>
              </a:lnSpc>
              <a:defRPr sz="4800" b="1" cap="all" spc="-100">
                <a:solidFill>
                  <a:srgbClr val="8283A3"/>
                </a:solidFill>
                <a:latin typeface="Arial"/>
                <a:ea typeface="Arial"/>
                <a:cs typeface="Arial"/>
                <a:sym typeface="Arial"/>
              </a:defRPr>
            </a:pPr>
            <a:br/>
            <a:r>
              <a:rPr sz="3300" b="0">
                <a:solidFill>
                  <a:srgbClr val="DA9A05"/>
                </a:solidFill>
              </a:rPr>
              <a:t>de colombia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avonVTI">
  <a:themeElements>
    <a:clrScheme name="Savon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0000FF"/>
      </a:hlink>
      <a:folHlink>
        <a:srgbClr val="FF00FF"/>
      </a:folHlink>
    </a:clrScheme>
    <a:fontScheme name="SavonV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avon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avonVTI">
  <a:themeElements>
    <a:clrScheme name="SavonVTI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0000FF"/>
      </a:hlink>
      <a:folHlink>
        <a:srgbClr val="FF00FF"/>
      </a:folHlink>
    </a:clrScheme>
    <a:fontScheme name="SavonVTI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avonV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63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953</Words>
  <Application>Microsoft Macintosh PowerPoint</Application>
  <PresentationFormat>寬螢幕</PresentationFormat>
  <Paragraphs>116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Microsoft JhengHei UI</vt:lpstr>
      <vt:lpstr>Arial</vt:lpstr>
      <vt:lpstr>Avenir Next LT Pro</vt:lpstr>
      <vt:lpstr>Avenir Next LT Pro Light</vt:lpstr>
      <vt:lpstr>Calibri</vt:lpstr>
      <vt:lpstr>Garamond</vt:lpstr>
      <vt:lpstr>Helvetica</vt:lpstr>
      <vt:lpstr>Marker Felt</vt:lpstr>
      <vt:lpstr>Oriya MN</vt:lpstr>
      <vt:lpstr>SavonVTI</vt:lpstr>
      <vt:lpstr> El país mágico   ( Arte  y  Música  de  Colombia )</vt:lpstr>
      <vt:lpstr>PowerPoint 簡報</vt:lpstr>
      <vt:lpstr>Arte  de colombia</vt:lpstr>
      <vt:lpstr>PowerPoint 簡報</vt:lpstr>
      <vt:lpstr>PowerPoint 簡報</vt:lpstr>
      <vt:lpstr>PowerPoint 簡報</vt:lpstr>
      <vt:lpstr>PowerPoint 簡報</vt:lpstr>
      <vt:lpstr>PowerPoint 簡報</vt:lpstr>
      <vt:lpstr> Música  de colombia</vt:lpstr>
      <vt:lpstr>PowerPoint 簡報</vt:lpstr>
      <vt:lpstr>¿Qué es el Vallenato?</vt:lpstr>
      <vt:lpstr>PowerPoint 簡報</vt:lpstr>
      <vt:lpstr>PowerPoint 簡報</vt:lpstr>
      <vt:lpstr>Gabriel García Márquez (1927- 2014)</vt:lpstr>
      <vt:lpstr>Festival de la Leyenda Vallenata</vt:lpstr>
      <vt:lpstr>PowerPoint 簡報</vt:lpstr>
      <vt:lpstr>La Bicicleta     (2016)              Shakira &amp; Carlos Vives                           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 país mágico   ( Arte  y  Música  de  Colombia )</dc:title>
  <cp:lastModifiedBy>Chun-Chao Wang</cp:lastModifiedBy>
  <cp:revision>1</cp:revision>
  <dcterms:modified xsi:type="dcterms:W3CDTF">2021-12-16T14:51:05Z</dcterms:modified>
</cp:coreProperties>
</file>