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57" r:id="rId6"/>
    <p:sldId id="258" r:id="rId7"/>
    <p:sldId id="269" r:id="rId8"/>
    <p:sldId id="260" r:id="rId9"/>
    <p:sldId id="270" r:id="rId10"/>
    <p:sldId id="262" r:id="rId11"/>
    <p:sldId id="266" r:id="rId12"/>
    <p:sldId id="272" r:id="rId13"/>
    <p:sldId id="267"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62162" autoAdjust="0"/>
  </p:normalViewPr>
  <p:slideViewPr>
    <p:cSldViewPr snapToGrid="0">
      <p:cViewPr varScale="1">
        <p:scale>
          <a:sx n="49" d="100"/>
          <a:sy n="49" d="100"/>
        </p:scale>
        <p:origin x="18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D920C-9486-4FB3-A9EA-81F72D0FF583}" type="datetimeFigureOut">
              <a:rPr lang="zh-TW" altLang="en-US" smtClean="0"/>
              <a:t>2021/12/12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AAF6E-BA31-4BD0-8DC2-1FF85149BD3B}" type="slidenum">
              <a:rPr lang="zh-TW" altLang="en-US" smtClean="0"/>
              <a:t>‹#›</a:t>
            </a:fld>
            <a:endParaRPr lang="zh-TW" altLang="en-US"/>
          </a:p>
        </p:txBody>
      </p:sp>
    </p:spTree>
    <p:extLst>
      <p:ext uri="{BB962C8B-B14F-4D97-AF65-F5344CB8AC3E}">
        <p14:creationId xmlns:p14="http://schemas.microsoft.com/office/powerpoint/2010/main" val="210341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zh-TW" altLang="en-US"/>
              <a:t>按一下以編輯母片標題樣式</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12/12/2021</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B55BA285-9698-1B45-8319-D90A8C63F150}" type="datetimeFigureOut">
              <a:rPr lang="en-US" dirty="0"/>
              <a:t>12/12/2021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534695" y="2824269"/>
            <a:ext cx="4608576" cy="264445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454792" y="2821491"/>
            <a:ext cx="4608576" cy="263737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12/12/2021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12/12/2021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12/12/2021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1CFCDFD-B4CF-A241-8D71-E814B10BEAF4}" type="datetimeFigureOut">
              <a:rPr lang="en-US" dirty="0"/>
              <a:t>12/12/2021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12/12/2021</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12/12/2021</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012042-70DA-47BD-8FA8-2E8B88FB5ECD}"/>
              </a:ext>
            </a:extLst>
          </p:cNvPr>
          <p:cNvSpPr>
            <a:spLocks noGrp="1"/>
          </p:cNvSpPr>
          <p:nvPr>
            <p:ph type="ctrTitle"/>
          </p:nvPr>
        </p:nvSpPr>
        <p:spPr>
          <a:xfrm>
            <a:off x="6384240" y="1703789"/>
            <a:ext cx="7131342" cy="2541431"/>
          </a:xfrm>
        </p:spPr>
        <p:txBody>
          <a:bodyPr>
            <a:noAutofit/>
          </a:bodyPr>
          <a:lstStyle/>
          <a:p>
            <a:r>
              <a:rPr lang="es-ES" altLang="zh-TW" sz="4000" dirty="0"/>
              <a:t>Deseo </a:t>
            </a:r>
            <a:br>
              <a:rPr lang="es-ES" altLang="zh-TW" sz="4000" dirty="0"/>
            </a:br>
            <a:r>
              <a:rPr lang="es-ES" altLang="zh-TW" sz="4000" dirty="0"/>
              <a:t>y memoria </a:t>
            </a:r>
            <a:br>
              <a:rPr lang="es-ES" altLang="zh-TW" sz="4000" dirty="0"/>
            </a:br>
            <a:r>
              <a:rPr lang="es-ES" altLang="zh-TW" sz="4000" dirty="0"/>
              <a:t>fragmentados: </a:t>
            </a:r>
            <a:br>
              <a:rPr lang="es-ES" altLang="zh-TW" sz="4000" dirty="0"/>
            </a:br>
            <a:r>
              <a:rPr lang="es-ES" altLang="zh-TW" sz="4000" dirty="0"/>
              <a:t>releyendo</a:t>
            </a:r>
            <a:br>
              <a:rPr lang="es-ES" altLang="zh-TW" sz="4000" dirty="0"/>
            </a:br>
            <a:r>
              <a:rPr lang="es-ES" altLang="zh-TW" sz="4000" dirty="0"/>
              <a:t>Cartucho </a:t>
            </a:r>
            <a:br>
              <a:rPr lang="es-ES" altLang="zh-TW" sz="4000" dirty="0"/>
            </a:br>
            <a:r>
              <a:rPr lang="es-ES" altLang="zh-TW" sz="4000" dirty="0"/>
              <a:t>de Nellie Campobello</a:t>
            </a:r>
            <a:endParaRPr lang="zh-TW" altLang="en-US" sz="4000" dirty="0"/>
          </a:p>
        </p:txBody>
      </p:sp>
      <p:pic>
        <p:nvPicPr>
          <p:cNvPr id="5" name="Picture 2" descr="Cartucho&amp;#39; de Nellie Campobello: La Revolución Mexicana en los ojos de una  niña">
            <a:extLst>
              <a:ext uri="{FF2B5EF4-FFF2-40B4-BE49-F238E27FC236}">
                <a16:creationId xmlns:a16="http://schemas.microsoft.com/office/drawing/2014/main" id="{E14535FE-35AA-4758-ABBA-C5AFB02D4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90" y="789629"/>
            <a:ext cx="5593375" cy="3642886"/>
          </a:xfrm>
          <a:prstGeom prst="rect">
            <a:avLst/>
          </a:prstGeom>
          <a:noFill/>
          <a:extLst>
            <a:ext uri="{909E8E84-426E-40DD-AFC4-6F175D3DCCD1}">
              <a14:hiddenFill xmlns:a14="http://schemas.microsoft.com/office/drawing/2010/main">
                <a:solidFill>
                  <a:srgbClr val="FFFFFF"/>
                </a:solidFill>
              </a14:hiddenFill>
            </a:ext>
          </a:extLst>
        </p:spPr>
      </p:pic>
      <p:sp>
        <p:nvSpPr>
          <p:cNvPr id="15" name="標題 1">
            <a:extLst>
              <a:ext uri="{FF2B5EF4-FFF2-40B4-BE49-F238E27FC236}">
                <a16:creationId xmlns:a16="http://schemas.microsoft.com/office/drawing/2014/main" id="{FEB7CB05-E99A-40C6-AF00-30014C231CD1}"/>
              </a:ext>
            </a:extLst>
          </p:cNvPr>
          <p:cNvSpPr txBox="1">
            <a:spLocks/>
          </p:cNvSpPr>
          <p:nvPr/>
        </p:nvSpPr>
        <p:spPr>
          <a:xfrm>
            <a:off x="609607" y="3495943"/>
            <a:ext cx="10972785" cy="2541431"/>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6600" b="0" i="0" kern="1200" cap="none">
                <a:solidFill>
                  <a:schemeClr val="tx1"/>
                </a:solidFill>
                <a:effectLst/>
                <a:latin typeface="+mj-lt"/>
                <a:ea typeface="+mj-ea"/>
                <a:cs typeface="+mj-cs"/>
              </a:defRPr>
            </a:lvl1pPr>
          </a:lstStyle>
          <a:p>
            <a:r>
              <a:rPr lang="es-419" altLang="zh-TW" sz="3600" dirty="0"/>
              <a:t>Carlos Alberto Cedillo Santamaría</a:t>
            </a:r>
          </a:p>
          <a:p>
            <a:r>
              <a:rPr lang="es-419" altLang="zh-TW" sz="3600" dirty="0"/>
              <a:t>Universidad Nacional de Taiwán</a:t>
            </a:r>
            <a:endParaRPr lang="zh-TW" altLang="en-US" sz="3600" dirty="0"/>
          </a:p>
        </p:txBody>
      </p:sp>
    </p:spTree>
    <p:extLst>
      <p:ext uri="{BB962C8B-B14F-4D97-AF65-F5344CB8AC3E}">
        <p14:creationId xmlns:p14="http://schemas.microsoft.com/office/powerpoint/2010/main" val="2111806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1CFCB0-4F9D-4F9D-9A36-371ADEE713A5}"/>
              </a:ext>
            </a:extLst>
          </p:cNvPr>
          <p:cNvSpPr>
            <a:spLocks noGrp="1"/>
          </p:cNvSpPr>
          <p:nvPr>
            <p:ph type="title"/>
          </p:nvPr>
        </p:nvSpPr>
        <p:spPr>
          <a:xfrm>
            <a:off x="1565692" y="665672"/>
            <a:ext cx="9520158" cy="1049235"/>
          </a:xfrm>
        </p:spPr>
        <p:txBody>
          <a:bodyPr>
            <a:normAutofit/>
          </a:bodyPr>
          <a:lstStyle/>
          <a:p>
            <a:r>
              <a:rPr lang="es-419" altLang="zh-TW" sz="4800" dirty="0"/>
              <a:t>Referencias</a:t>
            </a:r>
            <a:endParaRPr lang="zh-TW" altLang="en-US" sz="4800" dirty="0"/>
          </a:p>
        </p:txBody>
      </p:sp>
      <p:sp>
        <p:nvSpPr>
          <p:cNvPr id="3" name="內容版面配置區 2">
            <a:extLst>
              <a:ext uri="{FF2B5EF4-FFF2-40B4-BE49-F238E27FC236}">
                <a16:creationId xmlns:a16="http://schemas.microsoft.com/office/drawing/2014/main" id="{5B645E61-9182-4794-9C61-11A4F2321C31}"/>
              </a:ext>
            </a:extLst>
          </p:cNvPr>
          <p:cNvSpPr>
            <a:spLocks noGrp="1"/>
          </p:cNvSpPr>
          <p:nvPr>
            <p:ph idx="1"/>
          </p:nvPr>
        </p:nvSpPr>
        <p:spPr>
          <a:xfrm>
            <a:off x="798344" y="2178464"/>
            <a:ext cx="11054854" cy="4385068"/>
          </a:xfrm>
        </p:spPr>
        <p:txBody>
          <a:bodyPr>
            <a:normAutofit/>
          </a:bodyPr>
          <a:lstStyle/>
          <a:p>
            <a:r>
              <a:rPr lang="es-ES" altLang="zh-TW" dirty="0"/>
              <a:t>Campobello, Nellie. Cartucho: Relatos de la lucha en el norte de México. PLR, 2018</a:t>
            </a:r>
          </a:p>
          <a:p>
            <a:r>
              <a:rPr lang="es-ES" altLang="zh-TW" dirty="0"/>
              <a:t>Forero Quintero, Gustavo. La novela total o la novela fragmentaria en América Latina y los discursos de globalización y localización. Acta Literaria 42 I, 2011, 33-44.</a:t>
            </a:r>
          </a:p>
          <a:p>
            <a:r>
              <a:rPr lang="es-ES" altLang="zh-TW" dirty="0" err="1"/>
              <a:t>Leys</a:t>
            </a:r>
            <a:r>
              <a:rPr lang="es-ES" altLang="zh-TW" dirty="0"/>
              <a:t>, Ruth. </a:t>
            </a:r>
            <a:r>
              <a:rPr lang="es-ES" altLang="zh-TW" dirty="0" err="1"/>
              <a:t>The</a:t>
            </a:r>
            <a:r>
              <a:rPr lang="es-ES" altLang="zh-TW" dirty="0"/>
              <a:t> </a:t>
            </a:r>
            <a:r>
              <a:rPr lang="es-ES" altLang="zh-TW" dirty="0" err="1"/>
              <a:t>Turn</a:t>
            </a:r>
            <a:r>
              <a:rPr lang="es-ES" altLang="zh-TW" dirty="0"/>
              <a:t> </a:t>
            </a:r>
            <a:r>
              <a:rPr lang="es-ES" altLang="zh-TW" dirty="0" err="1"/>
              <a:t>to</a:t>
            </a:r>
            <a:r>
              <a:rPr lang="es-ES" altLang="zh-TW" dirty="0"/>
              <a:t> </a:t>
            </a:r>
            <a:r>
              <a:rPr lang="es-ES" altLang="zh-TW" dirty="0" err="1"/>
              <a:t>Affect</a:t>
            </a:r>
            <a:r>
              <a:rPr lang="es-ES" altLang="zh-TW" dirty="0"/>
              <a:t>: A Critique. </a:t>
            </a:r>
            <a:r>
              <a:rPr lang="es-ES" altLang="zh-TW" dirty="0" err="1"/>
              <a:t>Critical</a:t>
            </a:r>
            <a:r>
              <a:rPr lang="es-ES" altLang="zh-TW" dirty="0"/>
              <a:t> </a:t>
            </a:r>
            <a:r>
              <a:rPr lang="es-ES" altLang="zh-TW" dirty="0" err="1"/>
              <a:t>Inquiery</a:t>
            </a:r>
            <a:r>
              <a:rPr lang="es-ES" altLang="zh-TW" dirty="0"/>
              <a:t>, 37, 3, 2011, 434-472.</a:t>
            </a:r>
          </a:p>
          <a:p>
            <a:r>
              <a:rPr lang="es-ES" altLang="zh-TW" dirty="0"/>
              <a:t>McGee, Anne. </a:t>
            </a:r>
            <a:r>
              <a:rPr lang="es-ES" altLang="zh-TW" dirty="0" err="1"/>
              <a:t>The</a:t>
            </a:r>
            <a:r>
              <a:rPr lang="es-ES" altLang="zh-TW" dirty="0"/>
              <a:t> </a:t>
            </a:r>
            <a:r>
              <a:rPr lang="es-ES" altLang="zh-TW" dirty="0" err="1"/>
              <a:t>Search</a:t>
            </a:r>
            <a:r>
              <a:rPr lang="es-ES" altLang="zh-TW" dirty="0"/>
              <a:t> </a:t>
            </a:r>
            <a:r>
              <a:rPr lang="es-ES" altLang="zh-TW" dirty="0" err="1"/>
              <a:t>for</a:t>
            </a:r>
            <a:r>
              <a:rPr lang="es-ES" altLang="zh-TW" dirty="0"/>
              <a:t> </a:t>
            </a:r>
            <a:r>
              <a:rPr lang="es-ES" altLang="zh-TW" dirty="0" err="1"/>
              <a:t>Identity</a:t>
            </a:r>
            <a:r>
              <a:rPr lang="es-ES" altLang="zh-TW" dirty="0"/>
              <a:t> in Nellie </a:t>
            </a:r>
            <a:r>
              <a:rPr lang="es-ES" altLang="zh-TW" dirty="0" err="1"/>
              <a:t>Campobellos</a:t>
            </a:r>
            <a:r>
              <a:rPr lang="es-ES" altLang="zh-TW" dirty="0"/>
              <a:t> Cartucho. Lucero, 16, 1, 54-65 2005.</a:t>
            </a:r>
          </a:p>
          <a:p>
            <a:endParaRPr lang="zh-TW" altLang="en-US" dirty="0"/>
          </a:p>
        </p:txBody>
      </p:sp>
    </p:spTree>
    <p:extLst>
      <p:ext uri="{BB962C8B-B14F-4D97-AF65-F5344CB8AC3E}">
        <p14:creationId xmlns:p14="http://schemas.microsoft.com/office/powerpoint/2010/main" val="365499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7FEEBD-A4E0-40FB-B7E6-D21C2EB974EE}"/>
              </a:ext>
            </a:extLst>
          </p:cNvPr>
          <p:cNvSpPr>
            <a:spLocks noGrp="1"/>
          </p:cNvSpPr>
          <p:nvPr>
            <p:ph type="title"/>
          </p:nvPr>
        </p:nvSpPr>
        <p:spPr/>
        <p:txBody>
          <a:bodyPr>
            <a:normAutofit/>
          </a:bodyPr>
          <a:lstStyle/>
          <a:p>
            <a:r>
              <a:rPr lang="es-419" altLang="zh-TW" sz="4800" dirty="0"/>
              <a:t>Referencias</a:t>
            </a:r>
            <a:endParaRPr lang="zh-TW" altLang="en-US" sz="4800" dirty="0"/>
          </a:p>
        </p:txBody>
      </p:sp>
      <p:sp>
        <p:nvSpPr>
          <p:cNvPr id="3" name="內容版面配置區 2">
            <a:extLst>
              <a:ext uri="{FF2B5EF4-FFF2-40B4-BE49-F238E27FC236}">
                <a16:creationId xmlns:a16="http://schemas.microsoft.com/office/drawing/2014/main" id="{13D5F521-F0DD-40B0-B133-F2C568B89AF0}"/>
              </a:ext>
            </a:extLst>
          </p:cNvPr>
          <p:cNvSpPr>
            <a:spLocks noGrp="1"/>
          </p:cNvSpPr>
          <p:nvPr>
            <p:ph idx="1"/>
          </p:nvPr>
        </p:nvSpPr>
        <p:spPr>
          <a:xfrm>
            <a:off x="697787" y="2449684"/>
            <a:ext cx="10708966" cy="3450613"/>
          </a:xfrm>
        </p:spPr>
        <p:txBody>
          <a:bodyPr/>
          <a:lstStyle/>
          <a:p>
            <a:r>
              <a:rPr lang="es-ES" altLang="zh-TW" dirty="0"/>
              <a:t>Parle, Dennis J. Narrative Style and </a:t>
            </a:r>
            <a:r>
              <a:rPr lang="es-ES" altLang="zh-TW" dirty="0" err="1"/>
              <a:t>Technique</a:t>
            </a:r>
            <a:r>
              <a:rPr lang="es-ES" altLang="zh-TW" dirty="0"/>
              <a:t> in Nellie </a:t>
            </a:r>
            <a:r>
              <a:rPr lang="es-ES" altLang="zh-TW" dirty="0" err="1"/>
              <a:t>Campobello’s</a:t>
            </a:r>
            <a:r>
              <a:rPr lang="es-ES" altLang="zh-TW" dirty="0"/>
              <a:t> Cartucho. Kentucky Romance </a:t>
            </a:r>
            <a:r>
              <a:rPr lang="es-ES" altLang="zh-TW" dirty="0" err="1"/>
              <a:t>Quarterly</a:t>
            </a:r>
            <a:r>
              <a:rPr lang="es-ES" altLang="zh-TW" dirty="0"/>
              <a:t> 32:2, 1985, 201-211.</a:t>
            </a:r>
          </a:p>
          <a:p>
            <a:r>
              <a:rPr lang="es-ES" altLang="zh-TW" dirty="0"/>
              <a:t>Parra, Max. Memoria y </a:t>
            </a:r>
            <a:r>
              <a:rPr lang="es-ES" altLang="zh-TW" dirty="0" err="1"/>
              <a:t>guerrra</a:t>
            </a:r>
            <a:r>
              <a:rPr lang="es-ES" altLang="zh-TW" dirty="0"/>
              <a:t> en "Cartucho" de Nellie Campobello. Revista de Crítica Literaria Latinoamericana, 24, 47, 167-186, 1998.</a:t>
            </a:r>
          </a:p>
          <a:p>
            <a:r>
              <a:rPr lang="es-ES" altLang="zh-TW" dirty="0"/>
              <a:t>Sánchez Prado, Ignacio M. </a:t>
            </a:r>
            <a:r>
              <a:rPr lang="es-ES" altLang="zh-TW" dirty="0" err="1"/>
              <a:t>Mexican</a:t>
            </a:r>
            <a:r>
              <a:rPr lang="es-ES" altLang="zh-TW" dirty="0"/>
              <a:t> </a:t>
            </a:r>
            <a:r>
              <a:rPr lang="es-ES" altLang="zh-TW" dirty="0" err="1"/>
              <a:t>Revolution</a:t>
            </a:r>
            <a:r>
              <a:rPr lang="es-ES" altLang="zh-TW" dirty="0"/>
              <a:t> and </a:t>
            </a:r>
            <a:r>
              <a:rPr lang="es-ES" altLang="zh-TW" dirty="0" err="1"/>
              <a:t>Literary</a:t>
            </a:r>
            <a:r>
              <a:rPr lang="es-ES" altLang="zh-TW" dirty="0"/>
              <a:t> </a:t>
            </a:r>
            <a:r>
              <a:rPr lang="es-ES" altLang="zh-TW" dirty="0" err="1"/>
              <a:t>Form</a:t>
            </a:r>
            <a:r>
              <a:rPr lang="es-ES" altLang="zh-TW" dirty="0"/>
              <a:t>: </a:t>
            </a:r>
            <a:r>
              <a:rPr lang="es-ES" altLang="zh-TW" dirty="0" err="1"/>
              <a:t>Reflections</a:t>
            </a:r>
            <a:r>
              <a:rPr lang="es-ES" altLang="zh-TW" dirty="0"/>
              <a:t> </a:t>
            </a:r>
            <a:r>
              <a:rPr lang="es-ES" altLang="zh-TW" dirty="0" err="1"/>
              <a:t>on</a:t>
            </a:r>
            <a:r>
              <a:rPr lang="es-ES" altLang="zh-TW" dirty="0"/>
              <a:t> Nellie </a:t>
            </a:r>
            <a:r>
              <a:rPr lang="es-ES" altLang="zh-TW" dirty="0" err="1"/>
              <a:t>Campobello's</a:t>
            </a:r>
            <a:r>
              <a:rPr lang="es-ES" altLang="zh-TW" dirty="0"/>
              <a:t> Cartucho. En </a:t>
            </a:r>
            <a:r>
              <a:rPr lang="es-ES" altLang="zh-TW" dirty="0" err="1"/>
              <a:t>Mexican</a:t>
            </a:r>
            <a:r>
              <a:rPr lang="es-ES" altLang="zh-TW" dirty="0"/>
              <a:t> </a:t>
            </a:r>
            <a:r>
              <a:rPr lang="es-ES" altLang="zh-TW" dirty="0" err="1"/>
              <a:t>Literature</a:t>
            </a:r>
            <a:r>
              <a:rPr lang="es-ES" altLang="zh-TW" dirty="0"/>
              <a:t> in </a:t>
            </a:r>
            <a:r>
              <a:rPr lang="es-ES" altLang="zh-TW" dirty="0" err="1"/>
              <a:t>Theory</a:t>
            </a:r>
            <a:r>
              <a:rPr lang="es-ES" altLang="zh-TW" dirty="0"/>
              <a:t>, </a:t>
            </a:r>
            <a:r>
              <a:rPr lang="es-ES" altLang="zh-TW" dirty="0" err="1"/>
              <a:t>Bloomsbury</a:t>
            </a:r>
            <a:r>
              <a:rPr lang="es-ES" altLang="zh-TW" dirty="0"/>
              <a:t> 2018.</a:t>
            </a:r>
          </a:p>
          <a:p>
            <a:endParaRPr lang="zh-TW" altLang="en-US" dirty="0"/>
          </a:p>
        </p:txBody>
      </p:sp>
    </p:spTree>
    <p:extLst>
      <p:ext uri="{BB962C8B-B14F-4D97-AF65-F5344CB8AC3E}">
        <p14:creationId xmlns:p14="http://schemas.microsoft.com/office/powerpoint/2010/main" val="2176045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2D90A6E-BFCC-4CF2-9D62-25A1AC111469}"/>
              </a:ext>
            </a:extLst>
          </p:cNvPr>
          <p:cNvSpPr>
            <a:spLocks noGrp="1"/>
          </p:cNvSpPr>
          <p:nvPr>
            <p:ph type="title"/>
          </p:nvPr>
        </p:nvSpPr>
        <p:spPr>
          <a:xfrm>
            <a:off x="1554996" y="611699"/>
            <a:ext cx="9520158" cy="1049235"/>
          </a:xfrm>
        </p:spPr>
        <p:txBody>
          <a:bodyPr>
            <a:normAutofit/>
          </a:bodyPr>
          <a:lstStyle/>
          <a:p>
            <a:r>
              <a:rPr lang="es-419" altLang="zh-TW" sz="3600" dirty="0"/>
              <a:t>La Revolución Mexicana</a:t>
            </a:r>
            <a:endParaRPr lang="zh-TW" altLang="en-US" sz="3600" dirty="0"/>
          </a:p>
        </p:txBody>
      </p:sp>
      <p:sp>
        <p:nvSpPr>
          <p:cNvPr id="5" name="內容版面配置區 4">
            <a:extLst>
              <a:ext uri="{FF2B5EF4-FFF2-40B4-BE49-F238E27FC236}">
                <a16:creationId xmlns:a16="http://schemas.microsoft.com/office/drawing/2014/main" id="{CEEE875E-0921-4E6A-8A34-E4CDF12FC1D2}"/>
              </a:ext>
            </a:extLst>
          </p:cNvPr>
          <p:cNvSpPr>
            <a:spLocks noGrp="1"/>
          </p:cNvSpPr>
          <p:nvPr>
            <p:ph idx="1"/>
          </p:nvPr>
        </p:nvSpPr>
        <p:spPr>
          <a:xfrm>
            <a:off x="1534696" y="2015732"/>
            <a:ext cx="4780379" cy="3450613"/>
          </a:xfrm>
        </p:spPr>
        <p:txBody>
          <a:bodyPr/>
          <a:lstStyle/>
          <a:p>
            <a:endParaRPr lang="zh-TW" altLang="en-US" dirty="0"/>
          </a:p>
        </p:txBody>
      </p:sp>
      <p:pic>
        <p:nvPicPr>
          <p:cNvPr id="2050" name="Picture 2" descr="Amazon.com: La Revolución cósmica. Utopías, regiones y resultados,  1910-1940 (Spanish Edition) eBook : Knight, Alan: Kindle Store">
            <a:extLst>
              <a:ext uri="{FF2B5EF4-FFF2-40B4-BE49-F238E27FC236}">
                <a16:creationId xmlns:a16="http://schemas.microsoft.com/office/drawing/2014/main" id="{0F71FD87-D900-4893-9DCD-476A7E1E5B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943" y="804519"/>
            <a:ext cx="305752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olución mexicana | Wall Street International Magazine">
            <a:extLst>
              <a:ext uri="{FF2B5EF4-FFF2-40B4-BE49-F238E27FC236}">
                <a16:creationId xmlns:a16="http://schemas.microsoft.com/office/drawing/2014/main" id="{183154BA-BFE8-4638-B4F5-8EED064BA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22" y="2015732"/>
            <a:ext cx="6589701" cy="3705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61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D615F0E-015B-4BB5-9304-753A9008CD5B}"/>
              </a:ext>
            </a:extLst>
          </p:cNvPr>
          <p:cNvSpPr>
            <a:spLocks noGrp="1"/>
          </p:cNvSpPr>
          <p:nvPr>
            <p:ph type="title"/>
          </p:nvPr>
        </p:nvSpPr>
        <p:spPr>
          <a:xfrm>
            <a:off x="7458356" y="1224749"/>
            <a:ext cx="3339604" cy="1049235"/>
          </a:xfrm>
        </p:spPr>
        <p:txBody>
          <a:bodyPr>
            <a:noAutofit/>
          </a:bodyPr>
          <a:lstStyle/>
          <a:p>
            <a:r>
              <a:rPr lang="es-419" altLang="zh-TW" sz="4400" dirty="0"/>
              <a:t>Movimiento villista</a:t>
            </a:r>
            <a:endParaRPr lang="zh-TW" altLang="en-US" sz="4400" dirty="0"/>
          </a:p>
        </p:txBody>
      </p:sp>
      <p:pic>
        <p:nvPicPr>
          <p:cNvPr id="3074" name="Picture 2" descr="Francisco Villa Learn Spanish">
            <a:extLst>
              <a:ext uri="{FF2B5EF4-FFF2-40B4-BE49-F238E27FC236}">
                <a16:creationId xmlns:a16="http://schemas.microsoft.com/office/drawing/2014/main" id="{2E49B3C3-9F0F-4A9C-B472-F37F4238B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356" y="2454706"/>
            <a:ext cx="4449963" cy="31785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a de los Estados que forman México. - Constituciones hispanoamericanas">
            <a:extLst>
              <a:ext uri="{FF2B5EF4-FFF2-40B4-BE49-F238E27FC236}">
                <a16:creationId xmlns:a16="http://schemas.microsoft.com/office/drawing/2014/main" id="{DD0C2519-2A51-4694-8AE8-2135CD28BD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143" y="834424"/>
            <a:ext cx="5978101" cy="4798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7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044A7D-0E53-4D7E-BBDC-71DFD1992B44}"/>
              </a:ext>
            </a:extLst>
          </p:cNvPr>
          <p:cNvSpPr>
            <a:spLocks noGrp="1"/>
          </p:cNvSpPr>
          <p:nvPr>
            <p:ph type="title"/>
          </p:nvPr>
        </p:nvSpPr>
        <p:spPr>
          <a:xfrm>
            <a:off x="1751672" y="608579"/>
            <a:ext cx="9520158" cy="1049235"/>
          </a:xfrm>
        </p:spPr>
        <p:txBody>
          <a:bodyPr/>
          <a:lstStyle/>
          <a:p>
            <a:r>
              <a:rPr lang="es-419" altLang="zh-TW" dirty="0"/>
              <a:t>La novela total como emblema del canon hispanoamericano del siglo veinte</a:t>
            </a:r>
            <a:endParaRPr lang="zh-TW" altLang="en-US" dirty="0"/>
          </a:p>
        </p:txBody>
      </p:sp>
      <p:sp>
        <p:nvSpPr>
          <p:cNvPr id="3" name="內容版面配置區 2">
            <a:extLst>
              <a:ext uri="{FF2B5EF4-FFF2-40B4-BE49-F238E27FC236}">
                <a16:creationId xmlns:a16="http://schemas.microsoft.com/office/drawing/2014/main" id="{949772FD-CDC0-4DB1-8D4E-E821F7C4A131}"/>
              </a:ext>
            </a:extLst>
          </p:cNvPr>
          <p:cNvSpPr>
            <a:spLocks noGrp="1"/>
          </p:cNvSpPr>
          <p:nvPr>
            <p:ph idx="1"/>
          </p:nvPr>
        </p:nvSpPr>
        <p:spPr/>
        <p:txBody>
          <a:bodyPr/>
          <a:lstStyle/>
          <a:p>
            <a:endParaRPr lang="zh-TW" altLang="en-US"/>
          </a:p>
        </p:txBody>
      </p:sp>
      <p:pic>
        <p:nvPicPr>
          <p:cNvPr id="1026" name="Picture 2" descr="La muerte de Artemio Cruz : Carlos Fuentes: Amazon.com.mx: Libros">
            <a:extLst>
              <a:ext uri="{FF2B5EF4-FFF2-40B4-BE49-F238E27FC236}">
                <a16:creationId xmlns:a16="http://schemas.microsoft.com/office/drawing/2014/main" id="{683282F3-AA84-4EC4-85F7-15885EC372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672" y="2015730"/>
            <a:ext cx="2457794" cy="3897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versación en La Catedral (edición especial 50.º aniversario) (Hispánica)  : Vargas Llosa, Mario: Amazon.es: Libros">
            <a:extLst>
              <a:ext uri="{FF2B5EF4-FFF2-40B4-BE49-F238E27FC236}">
                <a16:creationId xmlns:a16="http://schemas.microsoft.com/office/drawing/2014/main" id="{3DDE33EE-A88C-420F-B412-EA420C62F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2140" y="2015731"/>
            <a:ext cx="2467719" cy="38978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en AÑos de Soledad - Gabriel GARCIA MARQUEZ - 9788420471839 - Livre -  Unitheque.com">
            <a:extLst>
              <a:ext uri="{FF2B5EF4-FFF2-40B4-BE49-F238E27FC236}">
                <a16:creationId xmlns:a16="http://schemas.microsoft.com/office/drawing/2014/main" id="{D30A634E-07CD-4180-B6D9-D83833CA69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6476" y="1988608"/>
            <a:ext cx="2291760" cy="3987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10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4F0145-DF0B-4FA0-9548-639FBE5B29B8}"/>
              </a:ext>
            </a:extLst>
          </p:cNvPr>
          <p:cNvSpPr>
            <a:spLocks noGrp="1"/>
          </p:cNvSpPr>
          <p:nvPr>
            <p:ph type="title"/>
          </p:nvPr>
        </p:nvSpPr>
        <p:spPr>
          <a:xfrm>
            <a:off x="1589426" y="557455"/>
            <a:ext cx="9860796" cy="1426327"/>
          </a:xfrm>
        </p:spPr>
        <p:txBody>
          <a:bodyPr>
            <a:normAutofit/>
          </a:bodyPr>
          <a:lstStyle/>
          <a:p>
            <a:r>
              <a:rPr lang="es-ES" altLang="zh-TW" sz="4000" dirty="0"/>
              <a:t>Los fragmentos de la memoria y de la narrativa</a:t>
            </a:r>
            <a:endParaRPr lang="zh-TW" altLang="en-US" sz="4000" dirty="0"/>
          </a:p>
        </p:txBody>
      </p:sp>
      <p:sp>
        <p:nvSpPr>
          <p:cNvPr id="3" name="內容版面配置區 2">
            <a:extLst>
              <a:ext uri="{FF2B5EF4-FFF2-40B4-BE49-F238E27FC236}">
                <a16:creationId xmlns:a16="http://schemas.microsoft.com/office/drawing/2014/main" id="{76D7806E-EAFB-44EC-A8F9-A21DCA939E05}"/>
              </a:ext>
            </a:extLst>
          </p:cNvPr>
          <p:cNvSpPr>
            <a:spLocks noGrp="1"/>
          </p:cNvSpPr>
          <p:nvPr>
            <p:ph idx="1"/>
          </p:nvPr>
        </p:nvSpPr>
        <p:spPr>
          <a:xfrm>
            <a:off x="478649" y="2133598"/>
            <a:ext cx="11234702" cy="4352926"/>
          </a:xfrm>
        </p:spPr>
        <p:txBody>
          <a:bodyPr>
            <a:normAutofit/>
          </a:bodyPr>
          <a:lstStyle/>
          <a:p>
            <a:r>
              <a:rPr lang="es-419" altLang="zh-TW" sz="2800" dirty="0"/>
              <a:t>Dennis J. Parle (1985) identifica las técnicas narrativas que permiten al lector experimentar la revolución desde la perspectiva del observador ordinario, un ángulo único comparado con otras novelas de la revolución.</a:t>
            </a:r>
          </a:p>
          <a:p>
            <a:r>
              <a:rPr lang="es-419" altLang="zh-TW" sz="2800" dirty="0"/>
              <a:t>Anne McGee (2005) ve a la narradora como un sujeto melancólica en búsqueda de una identidad regional, y de recuperar el recuerdo de su madre.</a:t>
            </a:r>
          </a:p>
          <a:p>
            <a:pPr marL="0" indent="0">
              <a:buNone/>
            </a:pPr>
            <a:endParaRPr lang="es-419" altLang="zh-TW" sz="2800" dirty="0"/>
          </a:p>
          <a:p>
            <a:endParaRPr lang="zh-TW" altLang="en-US" sz="2800" dirty="0"/>
          </a:p>
        </p:txBody>
      </p:sp>
    </p:spTree>
    <p:extLst>
      <p:ext uri="{BB962C8B-B14F-4D97-AF65-F5344CB8AC3E}">
        <p14:creationId xmlns:p14="http://schemas.microsoft.com/office/powerpoint/2010/main" val="2742399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34DF4A4-9621-4F5E-A2B8-44842B59866D}"/>
              </a:ext>
            </a:extLst>
          </p:cNvPr>
          <p:cNvSpPr>
            <a:spLocks noGrp="1"/>
          </p:cNvSpPr>
          <p:nvPr>
            <p:ph idx="1"/>
          </p:nvPr>
        </p:nvSpPr>
        <p:spPr>
          <a:xfrm>
            <a:off x="1162736" y="2131656"/>
            <a:ext cx="10755459" cy="3811631"/>
          </a:xfrm>
        </p:spPr>
        <p:txBody>
          <a:bodyPr>
            <a:normAutofit/>
          </a:bodyPr>
          <a:lstStyle/>
          <a:p>
            <a:r>
              <a:rPr lang="es-419" altLang="zh-TW" sz="2800" dirty="0"/>
              <a:t>Max Parra (1998) explora la narración desde un ámbito psicológico y social para explicar su visión subalterna “desde abajo” de la historia.</a:t>
            </a:r>
          </a:p>
          <a:p>
            <a:r>
              <a:rPr lang="es-419" altLang="zh-TW" sz="2800" dirty="0"/>
              <a:t>Sánchez Prado (2019) considera que Cartucho, mediante su forma, visibiliza la imposibilidad de una totalización o de una alegorización de la realidad histórica en la novela.</a:t>
            </a:r>
          </a:p>
          <a:p>
            <a:endParaRPr lang="zh-TW" altLang="en-US" sz="2800" dirty="0"/>
          </a:p>
        </p:txBody>
      </p:sp>
    </p:spTree>
    <p:extLst>
      <p:ext uri="{BB962C8B-B14F-4D97-AF65-F5344CB8AC3E}">
        <p14:creationId xmlns:p14="http://schemas.microsoft.com/office/powerpoint/2010/main" val="3953415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7CD955-A554-4888-9CF1-C85242199A5E}"/>
              </a:ext>
            </a:extLst>
          </p:cNvPr>
          <p:cNvSpPr>
            <a:spLocks noGrp="1"/>
          </p:cNvSpPr>
          <p:nvPr>
            <p:ph type="title"/>
          </p:nvPr>
        </p:nvSpPr>
        <p:spPr>
          <a:xfrm>
            <a:off x="1534696" y="565784"/>
            <a:ext cx="9520158" cy="1049235"/>
          </a:xfrm>
        </p:spPr>
        <p:txBody>
          <a:bodyPr>
            <a:normAutofit/>
          </a:bodyPr>
          <a:lstStyle/>
          <a:p>
            <a:r>
              <a:rPr lang="es-ES" altLang="zh-TW" sz="4000" dirty="0"/>
              <a:t>Desde una ventana</a:t>
            </a:r>
            <a:endParaRPr lang="zh-TW" altLang="en-US" sz="4000" dirty="0"/>
          </a:p>
        </p:txBody>
      </p:sp>
      <p:sp>
        <p:nvSpPr>
          <p:cNvPr id="5" name="文字方塊 4">
            <a:extLst>
              <a:ext uri="{FF2B5EF4-FFF2-40B4-BE49-F238E27FC236}">
                <a16:creationId xmlns:a16="http://schemas.microsoft.com/office/drawing/2014/main" id="{06E17895-392E-46AB-95E3-9523B8730B89}"/>
              </a:ext>
            </a:extLst>
          </p:cNvPr>
          <p:cNvSpPr txBox="1"/>
          <p:nvPr/>
        </p:nvSpPr>
        <p:spPr>
          <a:xfrm>
            <a:off x="1534696" y="1793912"/>
            <a:ext cx="10391251" cy="4154984"/>
          </a:xfrm>
          <a:prstGeom prst="rect">
            <a:avLst/>
          </a:prstGeom>
          <a:noFill/>
        </p:spPr>
        <p:txBody>
          <a:bodyPr wrap="square">
            <a:spAutoFit/>
          </a:bodyPr>
          <a:lstStyle/>
          <a:p>
            <a:r>
              <a:rPr lang="es-ES" altLang="zh-TW" sz="2400" dirty="0"/>
              <a:t>“Una ventana de dos metros de altura en una esquina. Dos niñas viendo abajo un grupo de diez hombres con las armas preparadas apuntando a un joven sin rasurar y mugroso, que arrodillado suplicaba desesperado, terriblemente enfermo se retorcía de terror, alargaba las manos hacia los soldados, se moría de miedo. El oficial junto a ellos, va dando las señales con la espada, cuando la elevó como para picar el cielo, salieron de los treintas diez fogonazos, que se incrustaron en su cuerpo hinchado de alcohol y cobardía. Un salto terrible al recibir los balazos, luego cayó manándole sangre por muchos agujeros. Sus manos se le quedaron pegadas en la boca. Allí estuvo tirado tres días; se lo llevaron una tarde, quién sabe quién.</a:t>
            </a:r>
            <a:endParaRPr lang="zh-TW" altLang="en-US" sz="2400" dirty="0"/>
          </a:p>
        </p:txBody>
      </p:sp>
    </p:spTree>
    <p:extLst>
      <p:ext uri="{BB962C8B-B14F-4D97-AF65-F5344CB8AC3E}">
        <p14:creationId xmlns:p14="http://schemas.microsoft.com/office/powerpoint/2010/main" val="3628042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4B4A7A2C-CBB4-4D8B-8130-CFE1C52C7627}"/>
              </a:ext>
            </a:extLst>
          </p:cNvPr>
          <p:cNvSpPr>
            <a:spLocks noGrp="1"/>
          </p:cNvSpPr>
          <p:nvPr>
            <p:ph idx="1"/>
          </p:nvPr>
        </p:nvSpPr>
        <p:spPr>
          <a:xfrm>
            <a:off x="1581191" y="822363"/>
            <a:ext cx="9520158" cy="3450613"/>
          </a:xfrm>
        </p:spPr>
        <p:txBody>
          <a:bodyPr>
            <a:noAutofit/>
          </a:bodyPr>
          <a:lstStyle/>
          <a:p>
            <a:pPr marL="0" indent="0">
              <a:buNone/>
            </a:pPr>
            <a:r>
              <a:rPr lang="es-ES" altLang="zh-TW" sz="2400" dirty="0"/>
              <a:t>Como estuvo tres noches tirado, ya me había acostumbrado a ver el garabato de su cuerpo, caído hacia su izquierda con las manos en la cara, durmiendo allí, junto de mí. Me parecía mío aquel muerto. Había momentos que temerosa de que se lo hubieran llevado, me levantaba corriendo y me trepaba en la ventana, era mi obsesión en las noches, me gustaba verlo porque me parecía que tenía mucho miedo. Un día, después de comer, me fui corriendo para contemplarlo desde la ventana, ya no estaba. El muerto tímido había sido robado por alguien, la tierra se quedó dibujada y sola. Me dormí aquel día soñando en que fusilarían otro y deseando que fuera junto a mi casa”(63-4).</a:t>
            </a:r>
            <a:endParaRPr lang="zh-TW" altLang="en-US" sz="2400" dirty="0"/>
          </a:p>
        </p:txBody>
      </p:sp>
    </p:spTree>
    <p:extLst>
      <p:ext uri="{BB962C8B-B14F-4D97-AF65-F5344CB8AC3E}">
        <p14:creationId xmlns:p14="http://schemas.microsoft.com/office/powerpoint/2010/main" val="3340859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DF89D-6D63-4D4B-BFB6-79F1A1183C92}"/>
              </a:ext>
            </a:extLst>
          </p:cNvPr>
          <p:cNvSpPr>
            <a:spLocks noGrp="1"/>
          </p:cNvSpPr>
          <p:nvPr>
            <p:ph type="title"/>
          </p:nvPr>
        </p:nvSpPr>
        <p:spPr/>
        <p:txBody>
          <a:bodyPr>
            <a:noAutofit/>
          </a:bodyPr>
          <a:lstStyle/>
          <a:p>
            <a:r>
              <a:rPr lang="es-419" altLang="zh-TW" sz="4400" dirty="0"/>
              <a:t>Exploración del deseo en Cartucho</a:t>
            </a:r>
            <a:endParaRPr lang="zh-TW" altLang="en-US" sz="4400" dirty="0"/>
          </a:p>
        </p:txBody>
      </p:sp>
      <p:sp>
        <p:nvSpPr>
          <p:cNvPr id="3" name="內容版面配置區 2">
            <a:extLst>
              <a:ext uri="{FF2B5EF4-FFF2-40B4-BE49-F238E27FC236}">
                <a16:creationId xmlns:a16="http://schemas.microsoft.com/office/drawing/2014/main" id="{C8972BB9-4FF6-4F6B-8175-91FA8514C09E}"/>
              </a:ext>
            </a:extLst>
          </p:cNvPr>
          <p:cNvSpPr>
            <a:spLocks noGrp="1"/>
          </p:cNvSpPr>
          <p:nvPr>
            <p:ph idx="1"/>
          </p:nvPr>
        </p:nvSpPr>
        <p:spPr>
          <a:xfrm>
            <a:off x="940293" y="2370393"/>
            <a:ext cx="10708964" cy="3450613"/>
          </a:xfrm>
        </p:spPr>
        <p:txBody>
          <a:bodyPr>
            <a:noAutofit/>
          </a:bodyPr>
          <a:lstStyle/>
          <a:p>
            <a:r>
              <a:rPr lang="es-419" altLang="zh-TW" sz="2800" dirty="0"/>
              <a:t>¿Se puede racionalizar?</a:t>
            </a:r>
          </a:p>
          <a:p>
            <a:r>
              <a:rPr lang="es-419" altLang="zh-TW" sz="2800" dirty="0"/>
              <a:t>¿Se puede alegorizar?</a:t>
            </a:r>
          </a:p>
          <a:p>
            <a:r>
              <a:rPr lang="es-419" altLang="zh-TW" sz="2800" dirty="0"/>
              <a:t>¿Qué papel desempeña en nuestra identidad y nuestro actuar?</a:t>
            </a:r>
          </a:p>
          <a:p>
            <a:r>
              <a:rPr lang="es-419" altLang="zh-TW" sz="2800" dirty="0"/>
              <a:t>¿Nos completa o nos fragmenta?</a:t>
            </a:r>
          </a:p>
          <a:p>
            <a:r>
              <a:rPr lang="es-419" altLang="zh-TW" sz="2800" dirty="0"/>
              <a:t>¿Qué relación guarda con la narrativa y con la forma literaria?</a:t>
            </a:r>
            <a:endParaRPr lang="zh-TW" altLang="en-US" sz="2800" dirty="0"/>
          </a:p>
        </p:txBody>
      </p:sp>
    </p:spTree>
    <p:extLst>
      <p:ext uri="{BB962C8B-B14F-4D97-AF65-F5344CB8AC3E}">
        <p14:creationId xmlns:p14="http://schemas.microsoft.com/office/powerpoint/2010/main" val="1316427902"/>
      </p:ext>
    </p:extLst>
  </p:cSld>
  <p:clrMapOvr>
    <a:masterClrMapping/>
  </p:clrMapOvr>
</p:sld>
</file>

<file path=ppt/theme/theme1.xml><?xml version="1.0" encoding="utf-8"?>
<a:theme xmlns:a="http://schemas.openxmlformats.org/drawingml/2006/main" name="圖庫">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AB78A1B57EB549BE824A7E854FB61D" ma:contentTypeVersion="2" ma:contentTypeDescription="Create a new document." ma:contentTypeScope="" ma:versionID="1902ccfb9d9191657b849514066a0bc7">
  <xsd:schema xmlns:xsd="http://www.w3.org/2001/XMLSchema" xmlns:xs="http://www.w3.org/2001/XMLSchema" xmlns:p="http://schemas.microsoft.com/office/2006/metadata/properties" xmlns:ns3="00cc1426-10ac-4d5e-8f5e-ba96970078ed" targetNamespace="http://schemas.microsoft.com/office/2006/metadata/properties" ma:root="true" ma:fieldsID="5cb5679661053713ca5ca2a058c0beb1" ns3:_="">
    <xsd:import namespace="00cc1426-10ac-4d5e-8f5e-ba96970078e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c1426-10ac-4d5e-8f5e-ba96970078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D9B7FE5-E243-409F-8FC6-C36FEBA80A12}">
  <ds:schemaRefs>
    <ds:schemaRef ds:uri="http://schemas.microsoft.com/sharepoint/v3/contenttype/forms"/>
  </ds:schemaRefs>
</ds:datastoreItem>
</file>

<file path=customXml/itemProps2.xml><?xml version="1.0" encoding="utf-8"?>
<ds:datastoreItem xmlns:ds="http://schemas.openxmlformats.org/officeDocument/2006/customXml" ds:itemID="{3EA63BC8-2824-4237-B7E8-5E3DC036FDE5}">
  <ds:schemaRefs>
    <ds:schemaRef ds:uri="http://purl.org/dc/dcmitype/"/>
    <ds:schemaRef ds:uri="http://schemas.microsoft.com/office/infopath/2007/PartnerControls"/>
    <ds:schemaRef ds:uri="http://purl.org/dc/terms/"/>
    <ds:schemaRef ds:uri="http://schemas.openxmlformats.org/package/2006/metadata/core-properties"/>
    <ds:schemaRef ds:uri="http://www.w3.org/XML/1998/namespace"/>
    <ds:schemaRef ds:uri="http://purl.org/dc/elements/1.1/"/>
    <ds:schemaRef ds:uri="http://schemas.microsoft.com/office/2006/documentManagement/types"/>
    <ds:schemaRef ds:uri="00cc1426-10ac-4d5e-8f5e-ba96970078ed"/>
    <ds:schemaRef ds:uri="http://schemas.microsoft.com/office/2006/metadata/properties"/>
  </ds:schemaRefs>
</ds:datastoreItem>
</file>

<file path=customXml/itemProps3.xml><?xml version="1.0" encoding="utf-8"?>
<ds:datastoreItem xmlns:ds="http://schemas.openxmlformats.org/officeDocument/2006/customXml" ds:itemID="{DD11CF77-CC2D-4812-A97C-5B2F2C6C0B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c1426-10ac-4d5e-8f5e-ba96970078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TM10001114[[fn=圖庫]]</Template>
  <TotalTime>3336</TotalTime>
  <Words>677</Words>
  <Application>Microsoft Office PowerPoint</Application>
  <PresentationFormat>寬螢幕</PresentationFormat>
  <Paragraphs>29</Paragraphs>
  <Slides>11</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11</vt:i4>
      </vt:variant>
    </vt:vector>
  </HeadingPairs>
  <TitlesOfParts>
    <vt:vector size="16" baseType="lpstr">
      <vt:lpstr>新細明體</vt:lpstr>
      <vt:lpstr>Arial</vt:lpstr>
      <vt:lpstr>Calibri</vt:lpstr>
      <vt:lpstr>Palatino Linotype</vt:lpstr>
      <vt:lpstr>圖庫</vt:lpstr>
      <vt:lpstr>Deseo  y memoria  fragmentados:  releyendo Cartucho  de Nellie Campobello</vt:lpstr>
      <vt:lpstr>La Revolución Mexicana</vt:lpstr>
      <vt:lpstr>Movimiento villista</vt:lpstr>
      <vt:lpstr>La novela total como emblema del canon hispanoamericano del siglo veinte</vt:lpstr>
      <vt:lpstr>Los fragmentos de la memoria y de la narrativa</vt:lpstr>
      <vt:lpstr>PowerPoint 簡報</vt:lpstr>
      <vt:lpstr>Desde una ventana</vt:lpstr>
      <vt:lpstr>PowerPoint 簡報</vt:lpstr>
      <vt:lpstr>Exploración del deseo en Cartucho</vt:lpstr>
      <vt:lpstr>Referencias</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革命文學</dc:title>
  <dc:creator>Carlos Alberto Cedillo Santamaría</dc:creator>
  <cp:lastModifiedBy>喬冠豪</cp:lastModifiedBy>
  <cp:revision>12</cp:revision>
  <dcterms:created xsi:type="dcterms:W3CDTF">2021-10-06T03:19:54Z</dcterms:created>
  <dcterms:modified xsi:type="dcterms:W3CDTF">2021-12-12T10:43:10Z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0x010100F0AB78A1B57EB549BE824A7E854FB61D</vt:lpwstr>
  </property>
</Properties>
</file>