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4DAE2"/>
          </a:solidFill>
        </a:fill>
      </a:tcStyle>
    </a:wholeTbl>
    <a:band2H>
      <a:tcTxStyle/>
      <a:tcStyle>
        <a:tcBdr/>
        <a:fill>
          <a:solidFill>
            <a:srgbClr val="EBEDF1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EFE5CE"/>
          </a:solidFill>
        </a:fill>
      </a:tcStyle>
    </a:wholeTbl>
    <a:band2H>
      <a:tcTxStyle/>
      <a:tcStyle>
        <a:tcBdr/>
        <a:fill>
          <a:solidFill>
            <a:srgbClr val="F7F2E8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BD8DF"/>
          </a:solidFill>
        </a:fill>
      </a:tcStyle>
    </a:wholeTbl>
    <a:band2H>
      <a:tcTxStyle/>
      <a:tcStyle>
        <a:tcBdr/>
        <a:fill>
          <a:solidFill>
            <a:srgbClr val="EEECF0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7"/>
          </a:solidFill>
        </a:fill>
      </a:tcStyle>
    </a:wholeTbl>
    <a:band2H>
      <a:tcTxStyle/>
      <a:tcStyle>
        <a:tcBdr/>
        <a:fill>
          <a:solidFill>
            <a:srgbClr val="24383E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4383E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CDCBCB"/>
          </a:solidFill>
        </a:fill>
      </a:tcStyle>
    </a:wholeTbl>
    <a:band2H>
      <a:tcTxStyle/>
      <a:tcStyle>
        <a:tcBdr/>
        <a:fill>
          <a:solidFill>
            <a:srgbClr val="E8E7E7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firstCol>
    <a:lastRow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5000"/>
            </a:lvl1pPr>
            <a:lvl2pPr marL="228600" indent="457200" algn="ctr">
              <a:spcBef>
                <a:spcPts val="0"/>
              </a:spcBef>
              <a:buClrTx/>
              <a:buSzTx/>
              <a:buFontTx/>
              <a:buNone/>
              <a:defRPr sz="5000"/>
            </a:lvl2pPr>
            <a:lvl3pPr marL="228600" indent="914400" algn="ctr">
              <a:spcBef>
                <a:spcPts val="0"/>
              </a:spcBef>
              <a:buClrTx/>
              <a:buSzTx/>
              <a:buFontTx/>
              <a:buNone/>
              <a:defRPr sz="5000"/>
            </a:lvl3pPr>
            <a:lvl4pPr marL="228600" indent="1371600" algn="ctr">
              <a:spcBef>
                <a:spcPts val="0"/>
              </a:spcBef>
              <a:buClrTx/>
              <a:buSzTx/>
              <a:buFontTx/>
              <a:buNone/>
              <a:defRPr sz="5000"/>
            </a:lvl4pPr>
            <a:lvl5pPr marL="228600" indent="1828800" algn="ctr">
              <a:spcBef>
                <a:spcPts val="0"/>
              </a:spcBef>
              <a:buClrTx/>
              <a:buSzTx/>
              <a:buFontTx/>
              <a:buNone/>
              <a:defRPr sz="5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</a:lvl1pPr>
            <a:lvl2pPr indent="-257175" algn="ctr">
              <a:spcBef>
                <a:spcPts val="0"/>
              </a:spcBef>
              <a:buClrTx/>
              <a:buFontTx/>
            </a:lvl2pPr>
            <a:lvl3pPr indent="-257175" algn="ctr">
              <a:spcBef>
                <a:spcPts val="0"/>
              </a:spcBef>
              <a:buClrTx/>
              <a:buFontTx/>
            </a:lvl3pPr>
            <a:lvl4pPr indent="-257175" algn="ctr">
              <a:spcBef>
                <a:spcPts val="0"/>
              </a:spcBef>
              <a:buClrTx/>
              <a:buFontTx/>
            </a:lvl4pPr>
            <a:lvl5pPr indent="-257175" algn="ctr">
              <a:spcBef>
                <a:spcPts val="0"/>
              </a:spcBef>
              <a:buClrTx/>
              <a:buFontTx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Google Shape;48;p27"/>
          <p:cNvSpPr txBox="1">
            <a:spLocks noGrp="1"/>
          </p:cNvSpPr>
          <p:nvPr>
            <p:ph type="body" sz="quarter" idx="21"/>
          </p:nvPr>
        </p:nvSpPr>
        <p:spPr>
          <a:xfrm>
            <a:off x="2374900" y="8953499"/>
            <a:ext cx="19621500" cy="901639"/>
          </a:xfrm>
          <a:prstGeom prst="rect">
            <a:avLst/>
          </a:prstGeom>
        </p:spPr>
        <p:txBody>
          <a:bodyPr anchor="t"/>
          <a:lstStyle/>
          <a:p>
            <a:pPr marL="228600" indent="0" algn="ctr">
              <a:spcBef>
                <a:spcPts val="0"/>
              </a:spcBef>
              <a:buClrTx/>
              <a:buSzTx/>
              <a:buFontTx/>
              <a:buNone/>
              <a:defRPr sz="3800"/>
            </a:pPr>
            <a:endParaRPr/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51;p28"/>
          <p:cNvSpPr>
            <a:spLocks noGrp="1"/>
          </p:cNvSpPr>
          <p:nvPr>
            <p:ph type="pic" idx="21"/>
          </p:nvPr>
        </p:nvSpPr>
        <p:spPr>
          <a:xfrm>
            <a:off x="0" y="-1816100"/>
            <a:ext cx="24384002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 indent="-257175"/>
            <a:lvl2pPr indent="-257175"/>
            <a:lvl3pPr indent="-257175"/>
            <a:lvl4pPr indent="-257175"/>
            <a:lvl5pPr indent="-257175"/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8;p20"/>
          <p:cNvSpPr>
            <a:spLocks noGrp="1"/>
          </p:cNvSpPr>
          <p:nvPr>
            <p:ph type="pic" sz="half" idx="21"/>
          </p:nvPr>
        </p:nvSpPr>
        <p:spPr>
          <a:xfrm>
            <a:off x="10109200" y="3606800"/>
            <a:ext cx="12472593" cy="838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indent="-295275">
              <a:spcBef>
                <a:spcPts val="3900"/>
              </a:spcBef>
              <a:buSzPts val="4200"/>
              <a:defRPr sz="4200"/>
            </a:lvl1pPr>
            <a:lvl2pPr indent="-295275">
              <a:spcBef>
                <a:spcPts val="3900"/>
              </a:spcBef>
              <a:buSzPts val="4200"/>
              <a:defRPr sz="4200"/>
            </a:lvl2pPr>
            <a:lvl3pPr indent="-295275">
              <a:spcBef>
                <a:spcPts val="3900"/>
              </a:spcBef>
              <a:buSzPts val="4200"/>
              <a:defRPr sz="4200"/>
            </a:lvl3pPr>
            <a:lvl4pPr indent="-295275">
              <a:spcBef>
                <a:spcPts val="3900"/>
              </a:spcBef>
              <a:buSzPts val="4200"/>
              <a:defRPr sz="4200"/>
            </a:lvl4pPr>
            <a:lvl5pPr indent="-295275">
              <a:spcBef>
                <a:spcPts val="3900"/>
              </a:spcBef>
              <a:buSzPts val="4200"/>
              <a:defRPr sz="4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3;p21"/>
          <p:cNvSpPr>
            <a:spLocks noGrp="1"/>
          </p:cNvSpPr>
          <p:nvPr>
            <p:ph type="pic" idx="21"/>
          </p:nvPr>
        </p:nvSpPr>
        <p:spPr>
          <a:xfrm>
            <a:off x="2273300" y="-3352800"/>
            <a:ext cx="19850102" cy="129465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大標題文字"/>
          <p:cNvSpPr txBox="1">
            <a:spLocks noGrp="1"/>
          </p:cNvSpPr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4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5000"/>
            </a:lvl1pPr>
            <a:lvl2pPr marL="228600" indent="457200" algn="ctr">
              <a:spcBef>
                <a:spcPts val="0"/>
              </a:spcBef>
              <a:buClrTx/>
              <a:buSzTx/>
              <a:buFontTx/>
              <a:buNone/>
              <a:defRPr sz="5000"/>
            </a:lvl2pPr>
            <a:lvl3pPr marL="228600" indent="914400" algn="ctr">
              <a:spcBef>
                <a:spcPts val="0"/>
              </a:spcBef>
              <a:buClrTx/>
              <a:buSzTx/>
              <a:buFontTx/>
              <a:buNone/>
              <a:defRPr sz="5000"/>
            </a:lvl3pPr>
            <a:lvl4pPr marL="228600" indent="1371600" algn="ctr">
              <a:spcBef>
                <a:spcPts val="0"/>
              </a:spcBef>
              <a:buClrTx/>
              <a:buSzTx/>
              <a:buFontTx/>
              <a:buNone/>
              <a:defRPr sz="5000"/>
            </a:lvl4pPr>
            <a:lvl5pPr marL="228600" indent="1828800" algn="ctr">
              <a:spcBef>
                <a:spcPts val="0"/>
              </a:spcBef>
              <a:buClrTx/>
              <a:buSzTx/>
              <a:buFontTx/>
              <a:buNone/>
              <a:defRPr sz="5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31;p23"/>
          <p:cNvSpPr>
            <a:spLocks noGrp="1"/>
          </p:cNvSpPr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大標題文字"/>
          <p:cNvSpPr txBox="1"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>
              <a:defRPr sz="9400"/>
            </a:lvl1pPr>
          </a:lstStyle>
          <a:p>
            <a:r>
              <a:t>大標題文字</a:t>
            </a:r>
          </a:p>
        </p:txBody>
      </p:sp>
      <p:sp>
        <p:nvSpPr>
          <p:cNvPr id="5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5000"/>
            </a:lvl1pPr>
            <a:lvl2pPr marL="228600" indent="457200" algn="ctr">
              <a:spcBef>
                <a:spcPts val="0"/>
              </a:spcBef>
              <a:buClrTx/>
              <a:buSzTx/>
              <a:buFontTx/>
              <a:buNone/>
              <a:defRPr sz="5000"/>
            </a:lvl2pPr>
            <a:lvl3pPr marL="228600" indent="914400" algn="ctr">
              <a:spcBef>
                <a:spcPts val="0"/>
              </a:spcBef>
              <a:buClrTx/>
              <a:buSzTx/>
              <a:buFontTx/>
              <a:buNone/>
              <a:defRPr sz="5000"/>
            </a:lvl3pPr>
            <a:lvl4pPr marL="228600" indent="1371600" algn="ctr">
              <a:spcBef>
                <a:spcPts val="0"/>
              </a:spcBef>
              <a:buClrTx/>
              <a:buSzTx/>
              <a:buFontTx/>
              <a:buNone/>
              <a:defRPr sz="5000"/>
            </a:lvl4pPr>
            <a:lvl5pPr marL="228600" indent="1828800" algn="ctr">
              <a:spcBef>
                <a:spcPts val="0"/>
              </a:spcBef>
              <a:buClrTx/>
              <a:buSzTx/>
              <a:buFontTx/>
              <a:buNone/>
              <a:defRPr sz="5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大標題文字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</p:spPr>
        <p:txBody>
          <a:bodyPr/>
          <a:lstStyle>
            <a:lvl1pPr indent="-257175"/>
            <a:lvl2pPr indent="-257175"/>
            <a:lvl3pPr indent="-257175"/>
            <a:lvl4pPr indent="-257175"/>
            <a:lvl5pPr indent="-257175"/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42;p26"/>
          <p:cNvSpPr>
            <a:spLocks noGrp="1"/>
          </p:cNvSpPr>
          <p:nvPr>
            <p:ph type="pic" sz="quarter" idx="21"/>
          </p:nvPr>
        </p:nvSpPr>
        <p:spPr>
          <a:xfrm>
            <a:off x="13487400" y="-736600"/>
            <a:ext cx="9662407" cy="6375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oogle Shape;43;p26"/>
          <p:cNvSpPr>
            <a:spLocks noGrp="1"/>
          </p:cNvSpPr>
          <p:nvPr>
            <p:ph type="pic" idx="22"/>
          </p:nvPr>
        </p:nvSpPr>
        <p:spPr>
          <a:xfrm>
            <a:off x="13111576" y="4381520"/>
            <a:ext cx="9977827" cy="151527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oogle Shape;44;p26"/>
          <p:cNvSpPr>
            <a:spLocks noGrp="1"/>
          </p:cNvSpPr>
          <p:nvPr>
            <p:ph type="pic" idx="23"/>
          </p:nvPr>
        </p:nvSpPr>
        <p:spPr>
          <a:xfrm>
            <a:off x="-139700" y="-25400"/>
            <a:ext cx="17310482" cy="129849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63795" y="13246099"/>
            <a:ext cx="45333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defRPr sz="2400">
                <a:latin typeface="Jim Nightshade"/>
                <a:ea typeface="Jim Nightshade"/>
                <a:cs typeface="Jim Nightshade"/>
                <a:sym typeface="Jim Nightsha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9pPr>
    </p:titleStyle>
    <p:bodyStyle>
      <a:lvl1pPr marL="4572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1pPr>
      <a:lvl2pPr marL="9144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2pPr>
      <a:lvl3pPr marL="13716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3pPr>
      <a:lvl4pPr marL="18288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4pPr>
      <a:lvl5pPr marL="22860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5pPr>
      <a:lvl6pPr marL="27432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6pPr>
      <a:lvl7pPr marL="32004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7pPr>
      <a:lvl8pPr marL="36576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8pPr>
      <a:lvl9pPr marL="4114800" marR="0" indent="-3111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E231A"/>
        </a:buClr>
        <a:buSzPts val="5200"/>
        <a:buFont typeface="Helvetica"/>
        <a:buChar char="•"/>
        <a:tabLst/>
        <a:defRPr sz="5200" b="0" i="0" u="none" strike="noStrike" cap="none" spc="0" baseline="0">
          <a:solidFill>
            <a:srgbClr val="3E231A"/>
          </a:solidFill>
          <a:uFillTx/>
          <a:latin typeface="Jim Nightshade"/>
          <a:ea typeface="Jim Nightshade"/>
          <a:cs typeface="Jim Nightshade"/>
          <a:sym typeface="Jim Nightshade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im Nightsha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59;p1"/>
          <p:cNvSpPr txBox="1">
            <a:spLocks noGrp="1"/>
          </p:cNvSpPr>
          <p:nvPr>
            <p:ph type="ctrTitle"/>
          </p:nvPr>
        </p:nvSpPr>
        <p:spPr>
          <a:xfrm>
            <a:off x="2381250" y="2204412"/>
            <a:ext cx="20397385" cy="5841984"/>
          </a:xfrm>
          <a:prstGeom prst="rect">
            <a:avLst/>
          </a:prstGeom>
        </p:spPr>
        <p:txBody>
          <a:bodyPr/>
          <a:lstStyle/>
          <a:p>
            <a:pPr>
              <a:defRPr sz="11600"/>
            </a:pPr>
            <a:r>
              <a:t>El llamamiento a la libertad </a:t>
            </a:r>
          </a:p>
          <a:p>
            <a:pPr>
              <a:defRPr sz="11600"/>
            </a:pPr>
            <a:r>
              <a:t>en el cuento “Tres héroes” </a:t>
            </a:r>
          </a:p>
          <a:p>
            <a:pPr>
              <a:defRPr sz="11600"/>
            </a:pPr>
            <a:r>
              <a:t>de José Martí</a:t>
            </a:r>
          </a:p>
        </p:txBody>
      </p:sp>
      <p:sp>
        <p:nvSpPr>
          <p:cNvPr id="120" name="Google Shape;60;p1"/>
          <p:cNvSpPr txBox="1">
            <a:spLocks noGrp="1"/>
          </p:cNvSpPr>
          <p:nvPr>
            <p:ph type="subTitle" sz="quarter" idx="1"/>
          </p:nvPr>
        </p:nvSpPr>
        <p:spPr>
          <a:xfrm>
            <a:off x="2564474" y="9096218"/>
            <a:ext cx="19621501" cy="2057401"/>
          </a:xfrm>
          <a:prstGeom prst="rect">
            <a:avLst/>
          </a:prstGeom>
        </p:spPr>
        <p:txBody>
          <a:bodyPr/>
          <a:lstStyle>
            <a:lvl1pPr marL="0">
              <a:defRPr sz="4900"/>
            </a:lvl1pPr>
          </a:lstStyle>
          <a:p>
            <a:r>
              <a:t>Rafael Yu-Tun Teng </a:t>
            </a:r>
          </a:p>
        </p:txBody>
      </p:sp>
      <p:sp>
        <p:nvSpPr>
          <p:cNvPr id="121" name="Google Shape;61;p1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3" y="13246099"/>
            <a:ext cx="28381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3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2600"/>
            </a:lvl1pPr>
          </a:lstStyle>
          <a:p>
            <a:r>
              <a:t>Tres hombres sagrados</a:t>
            </a:r>
          </a:p>
        </p:txBody>
      </p:sp>
      <p:sp>
        <p:nvSpPr>
          <p:cNvPr id="161" name="Google Shape;136;p11"/>
          <p:cNvSpPr txBox="1">
            <a:spLocks noGrp="1"/>
          </p:cNvSpPr>
          <p:nvPr>
            <p:ph type="body" idx="1"/>
          </p:nvPr>
        </p:nvSpPr>
        <p:spPr>
          <a:xfrm>
            <a:off x="1176668" y="3819441"/>
            <a:ext cx="22030664" cy="8191501"/>
          </a:xfrm>
          <a:prstGeom prst="rect">
            <a:avLst/>
          </a:prstGeom>
        </p:spPr>
        <p:txBody>
          <a:bodyPr/>
          <a:lstStyle/>
          <a:p>
            <a:pPr marL="1080150" lvl="1" indent="-540075" defTabSz="795527">
              <a:spcBef>
                <a:spcPts val="0"/>
              </a:spcBef>
              <a:buSzPts val="6000"/>
              <a:defRPr sz="6003"/>
            </a:pPr>
            <a:r>
              <a:t>“Cuando hay muchos hombres sin decoro, hay siempre otros que tienen en sí el decoro.… Esos son los que </a:t>
            </a:r>
            <a:r>
              <a:rPr>
                <a:solidFill>
                  <a:srgbClr val="FF2600"/>
                </a:solidFill>
              </a:rPr>
              <a:t>se rebelan con fuerza terrible</a:t>
            </a:r>
            <a:r>
              <a:t> </a:t>
            </a:r>
            <a:r>
              <a:rPr>
                <a:solidFill>
                  <a:srgbClr val="FF2600"/>
                </a:solidFill>
              </a:rPr>
              <a:t>contra los que les roban a los pueblos su libertad</a:t>
            </a:r>
            <a:r>
              <a:t>, que es robarles a los hombres su decoro. ”</a:t>
            </a:r>
          </a:p>
          <a:p>
            <a:pPr marL="1080150" lvl="1" indent="-540075" defTabSz="795527">
              <a:spcBef>
                <a:spcPts val="3300"/>
              </a:spcBef>
              <a:buSzPts val="6000"/>
              <a:defRPr sz="6003"/>
            </a:pPr>
            <a:r>
              <a:t>“En esos hombres </a:t>
            </a:r>
            <a:r>
              <a:rPr>
                <a:solidFill>
                  <a:srgbClr val="FF2600"/>
                </a:solidFill>
              </a:rPr>
              <a:t>van miles de hombres</a:t>
            </a:r>
            <a:r>
              <a:t>, va un pueblo entero, va la dignidad humana.… Estos tres hombres son sagrados: Bolivar, de Venezuela; San Martín, del Río de la Plata: Hidalgo, de  México.”</a:t>
            </a:r>
          </a:p>
        </p:txBody>
      </p:sp>
      <p:sp>
        <p:nvSpPr>
          <p:cNvPr id="162" name="Google Shape;137;p11"/>
          <p:cNvSpPr txBox="1">
            <a:spLocks noGrp="1"/>
          </p:cNvSpPr>
          <p:nvPr>
            <p:ph type="sldNum" sz="quarter" idx="4294967295"/>
          </p:nvPr>
        </p:nvSpPr>
        <p:spPr>
          <a:xfrm>
            <a:off x="11963795" y="13246099"/>
            <a:ext cx="453331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42;p12"/>
          <p:cNvSpPr txBox="1">
            <a:spLocks noGrp="1"/>
          </p:cNvSpPr>
          <p:nvPr>
            <p:ph type="title"/>
          </p:nvPr>
        </p:nvSpPr>
        <p:spPr>
          <a:xfrm>
            <a:off x="2564474" y="675728"/>
            <a:ext cx="19621501" cy="2959101"/>
          </a:xfrm>
          <a:prstGeom prst="rect">
            <a:avLst/>
          </a:prstGeom>
        </p:spPr>
        <p:txBody>
          <a:bodyPr/>
          <a:lstStyle/>
          <a:p>
            <a:r>
              <a:t>Bolívar</a:t>
            </a:r>
          </a:p>
        </p:txBody>
      </p:sp>
      <p:sp>
        <p:nvSpPr>
          <p:cNvPr id="165" name="Google Shape;143;p12"/>
          <p:cNvSpPr txBox="1">
            <a:spLocks noGrp="1"/>
          </p:cNvSpPr>
          <p:nvPr>
            <p:ph type="body" idx="1"/>
          </p:nvPr>
        </p:nvSpPr>
        <p:spPr>
          <a:xfrm>
            <a:off x="1567563" y="3724654"/>
            <a:ext cx="20784289" cy="8191501"/>
          </a:xfrm>
          <a:prstGeom prst="rect">
            <a:avLst/>
          </a:prstGeom>
        </p:spPr>
        <p:txBody>
          <a:bodyPr/>
          <a:lstStyle/>
          <a:p>
            <a:pPr marL="660400" indent="-660400">
              <a:spcBef>
                <a:spcPts val="0"/>
              </a:spcBef>
              <a:buSzPts val="7000"/>
              <a:defRPr sz="7000"/>
            </a:pPr>
            <a:r>
              <a:t>Bolívar era pequeño.… Parecía como si estuviera esperando siempre la hora de montar a caballo. Era su país, país oprimido,…; pero hay hombres que no se cansan,… Ese fue el mérico de Bolívar, que </a:t>
            </a:r>
            <a:r>
              <a:rPr>
                <a:solidFill>
                  <a:srgbClr val="FF2600"/>
                </a:solidFill>
              </a:rPr>
              <a:t>no se cansó de pelear por la libertad de Venezuela</a:t>
            </a:r>
            <a:r>
              <a:t>, … Lo habían derrotado los españoles: lo habián echado del país…”</a:t>
            </a:r>
          </a:p>
        </p:txBody>
      </p:sp>
      <p:sp>
        <p:nvSpPr>
          <p:cNvPr id="166" name="Google Shape;144;p12"/>
          <p:cNvSpPr txBox="1">
            <a:spLocks noGrp="1"/>
          </p:cNvSpPr>
          <p:nvPr>
            <p:ph type="sldNum" sz="quarter" idx="4294967295"/>
          </p:nvPr>
        </p:nvSpPr>
        <p:spPr>
          <a:xfrm>
            <a:off x="11975032" y="13246099"/>
            <a:ext cx="430858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4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Hidalgo</a:t>
            </a:r>
          </a:p>
        </p:txBody>
      </p:sp>
      <p:sp>
        <p:nvSpPr>
          <p:cNvPr id="169" name="Google Shape;150;p13"/>
          <p:cNvSpPr txBox="1">
            <a:spLocks noGrp="1"/>
          </p:cNvSpPr>
          <p:nvPr>
            <p:ph type="body" idx="1"/>
          </p:nvPr>
        </p:nvSpPr>
        <p:spPr>
          <a:xfrm>
            <a:off x="1633870" y="3535080"/>
            <a:ext cx="21116260" cy="8191501"/>
          </a:xfrm>
          <a:prstGeom prst="rect">
            <a:avLst/>
          </a:prstGeom>
        </p:spPr>
        <p:txBody>
          <a:bodyPr/>
          <a:lstStyle/>
          <a:p>
            <a:pPr marL="554735" indent="-554735" defTabSz="768095">
              <a:spcBef>
                <a:spcPts val="0"/>
              </a:spcBef>
              <a:buSzPts val="6400"/>
              <a:defRPr sz="6468"/>
            </a:pPr>
            <a:r>
              <a:t>“México tenía mujeres y hombres valerosos, que no eran muchos, pero valían por muchos: …preparaban el modo de hacer libre a su país… el cura Hidalgo de la raza buena…, leyó los libros…, que explicaron el derecho del hombre a ser honrado,… </a:t>
            </a:r>
            <a:r>
              <a:rPr>
                <a:solidFill>
                  <a:srgbClr val="FF2600"/>
                </a:solidFill>
              </a:rPr>
              <a:t>Vio a los negros esclavos, y se llenó de horror.</a:t>
            </a:r>
            <a:r>
              <a:t> Vio maltratar a los indios, que son tan mansos y generosos, y se sentó entre ellos como un hermano viejo, a enseñarles las artes finas …”</a:t>
            </a:r>
          </a:p>
        </p:txBody>
      </p:sp>
      <p:sp>
        <p:nvSpPr>
          <p:cNvPr id="170" name="Google Shape;151;p13"/>
          <p:cNvSpPr txBox="1">
            <a:spLocks noGrp="1"/>
          </p:cNvSpPr>
          <p:nvPr>
            <p:ph type="sldNum" sz="quarter" idx="4294967295"/>
          </p:nvPr>
        </p:nvSpPr>
        <p:spPr>
          <a:xfrm>
            <a:off x="11963795" y="13246099"/>
            <a:ext cx="453331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5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San Martín</a:t>
            </a:r>
          </a:p>
        </p:txBody>
      </p:sp>
      <p:sp>
        <p:nvSpPr>
          <p:cNvPr id="173" name="Google Shape;157;p14"/>
          <p:cNvSpPr txBox="1">
            <a:spLocks noGrp="1"/>
          </p:cNvSpPr>
          <p:nvPr>
            <p:ph type="body" idx="1"/>
          </p:nvPr>
        </p:nvSpPr>
        <p:spPr>
          <a:xfrm>
            <a:off x="1706692" y="3582473"/>
            <a:ext cx="21562829" cy="8191501"/>
          </a:xfrm>
          <a:prstGeom prst="rect">
            <a:avLst/>
          </a:prstGeom>
        </p:spPr>
        <p:txBody>
          <a:bodyPr/>
          <a:lstStyle/>
          <a:p>
            <a:pPr marL="422656" indent="-422656" defTabSz="585215">
              <a:spcBef>
                <a:spcPts val="0"/>
              </a:spcBef>
              <a:buSzPts val="6600"/>
              <a:defRPr sz="6656"/>
            </a:pPr>
            <a:r>
              <a:t>“San Martín fue el libertador del Sur, el padre de la República Argentina, el padre de Chile… En cuanto supo que América peleaba para hacerse libre, vino a América: </a:t>
            </a:r>
            <a:r>
              <a:rPr>
                <a:solidFill>
                  <a:srgbClr val="FF2600"/>
                </a:solidFill>
              </a:rPr>
              <a:t>¿qué le importaba perder su carrera, si iba a cumplir con su deber?</a:t>
            </a:r>
            <a:r>
              <a:t> Llegó a Buenos Aires: no dijo discursos: levantó un escuadrón de caballería: en San Lorenzo fue su primera batalla: sable en mano se fue San Martín detrás de los españoles…”</a:t>
            </a:r>
          </a:p>
        </p:txBody>
      </p:sp>
      <p:sp>
        <p:nvSpPr>
          <p:cNvPr id="174" name="Google Shape;158;p14"/>
          <p:cNvSpPr txBox="1">
            <a:spLocks noGrp="1"/>
          </p:cNvSpPr>
          <p:nvPr>
            <p:ph type="sldNum" sz="quarter" idx="4294967295"/>
          </p:nvPr>
        </p:nvSpPr>
        <p:spPr>
          <a:xfrm>
            <a:off x="11963795" y="13246099"/>
            <a:ext cx="453331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6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2900"/>
            </a:lvl1pPr>
          </a:lstStyle>
          <a:p>
            <a:r>
              <a:t>La fuerza colectiva</a:t>
            </a:r>
          </a:p>
        </p:txBody>
      </p:sp>
      <p:sp>
        <p:nvSpPr>
          <p:cNvPr id="177" name="Google Shape;164;p15"/>
          <p:cNvSpPr txBox="1">
            <a:spLocks noGrp="1"/>
          </p:cNvSpPr>
          <p:nvPr>
            <p:ph type="body" idx="1"/>
          </p:nvPr>
        </p:nvSpPr>
        <p:spPr>
          <a:xfrm>
            <a:off x="1637413" y="4127500"/>
            <a:ext cx="21222588" cy="8191500"/>
          </a:xfrm>
          <a:prstGeom prst="rect">
            <a:avLst/>
          </a:prstGeom>
        </p:spPr>
        <p:txBody>
          <a:bodyPr/>
          <a:lstStyle/>
          <a:p>
            <a:pPr marL="633984" indent="-633984" defTabSz="877823">
              <a:spcBef>
                <a:spcPts val="0"/>
              </a:spcBef>
              <a:buSzPts val="8800"/>
              <a:defRPr sz="8832"/>
            </a:pPr>
            <a:r>
              <a:t>“…Cuando Napoléon entró en España con su ejército‚ para quitarles a los españoles la libertad, </a:t>
            </a:r>
            <a:r>
              <a:rPr>
                <a:solidFill>
                  <a:srgbClr val="FF2600"/>
                </a:solidFill>
              </a:rPr>
              <a:t>los españoles todos pelearon contra Napoleón</a:t>
            </a:r>
            <a:r>
              <a:t>: pelearon los viejos, las mujeres, los niños;…”</a:t>
            </a:r>
          </a:p>
        </p:txBody>
      </p:sp>
      <p:sp>
        <p:nvSpPr>
          <p:cNvPr id="178" name="Google Shape;165;p15"/>
          <p:cNvSpPr txBox="1">
            <a:spLocks noGrp="1"/>
          </p:cNvSpPr>
          <p:nvPr>
            <p:ph type="sldNum" sz="quarter" idx="4294967295"/>
          </p:nvPr>
        </p:nvSpPr>
        <p:spPr>
          <a:xfrm>
            <a:off x="11963795" y="13246099"/>
            <a:ext cx="453331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70;p16"/>
          <p:cNvSpPr txBox="1">
            <a:spLocks noGrp="1"/>
          </p:cNvSpPr>
          <p:nvPr>
            <p:ph type="title"/>
          </p:nvPr>
        </p:nvSpPr>
        <p:spPr>
          <a:xfrm>
            <a:off x="2872532" y="675728"/>
            <a:ext cx="19621501" cy="295910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</a:lstStyle>
          <a:p>
            <a:r>
              <a:t>Héroes vs. criminales</a:t>
            </a:r>
          </a:p>
        </p:txBody>
      </p:sp>
      <p:sp>
        <p:nvSpPr>
          <p:cNvPr id="181" name="Google Shape;171;p16"/>
          <p:cNvSpPr txBox="1">
            <a:spLocks noGrp="1"/>
          </p:cNvSpPr>
          <p:nvPr>
            <p:ph type="body" idx="1"/>
          </p:nvPr>
        </p:nvSpPr>
        <p:spPr>
          <a:xfrm>
            <a:off x="1093189" y="3487686"/>
            <a:ext cx="22197622" cy="8424859"/>
          </a:xfrm>
          <a:prstGeom prst="rect">
            <a:avLst/>
          </a:prstGeom>
        </p:spPr>
        <p:txBody>
          <a:bodyPr/>
          <a:lstStyle/>
          <a:p>
            <a:pPr marL="555725" indent="-555725" defTabSz="777240">
              <a:spcBef>
                <a:spcPts val="0"/>
              </a:spcBef>
              <a:buSzPts val="6000"/>
              <a:defRPr sz="6035"/>
            </a:pPr>
            <a:r>
              <a:t>“…Hay hombres así, que </a:t>
            </a:r>
            <a:r>
              <a:rPr>
                <a:solidFill>
                  <a:srgbClr val="FF2600"/>
                </a:solidFill>
              </a:rPr>
              <a:t>no pueden ver esclavitud</a:t>
            </a:r>
            <a:r>
              <a:t>.… Un escultor es admirable, porque saca una figura de la piedra brutal: pero esos hombres que hacen pueblos son como más que hombres… Esos son </a:t>
            </a:r>
            <a:r>
              <a:rPr>
                <a:solidFill>
                  <a:srgbClr val="FF2600"/>
                </a:solidFill>
              </a:rPr>
              <a:t>héroes</a:t>
            </a:r>
            <a:r>
              <a:t>; </a:t>
            </a:r>
            <a:r>
              <a:rPr>
                <a:solidFill>
                  <a:srgbClr val="FF2600"/>
                </a:solidFill>
              </a:rPr>
              <a:t>los que pelean para hacer a los pueblos libres</a:t>
            </a:r>
            <a:r>
              <a:t>, o los que padecen en pobreza y desgracia por </a:t>
            </a:r>
            <a:r>
              <a:rPr>
                <a:solidFill>
                  <a:srgbClr val="FF2600"/>
                </a:solidFill>
              </a:rPr>
              <a:t>defender una gran verdad</a:t>
            </a:r>
            <a:r>
              <a:t>.”</a:t>
            </a:r>
          </a:p>
          <a:p>
            <a:pPr marL="555725" indent="-555725" defTabSz="777240">
              <a:spcBef>
                <a:spcPts val="0"/>
              </a:spcBef>
              <a:buSzPts val="6000"/>
              <a:defRPr sz="6035"/>
            </a:pPr>
            <a:r>
              <a:t>“Los que pelean por la </a:t>
            </a:r>
            <a:r>
              <a:rPr>
                <a:solidFill>
                  <a:srgbClr val="FF2600"/>
                </a:solidFill>
              </a:rPr>
              <a:t>ambición</a:t>
            </a:r>
            <a:r>
              <a:t>, por </a:t>
            </a:r>
            <a:r>
              <a:rPr>
                <a:solidFill>
                  <a:srgbClr val="FF2600"/>
                </a:solidFill>
              </a:rPr>
              <a:t>hacer esclavos</a:t>
            </a:r>
            <a:r>
              <a:t> a otros pueblos, por </a:t>
            </a:r>
            <a:r>
              <a:rPr>
                <a:solidFill>
                  <a:srgbClr val="FF2600"/>
                </a:solidFill>
              </a:rPr>
              <a:t>tener más mando</a:t>
            </a:r>
            <a:r>
              <a:t>, por quitarle a otro pueblo sus tierras, no son héroes, sino </a:t>
            </a:r>
            <a:r>
              <a:rPr>
                <a:solidFill>
                  <a:srgbClr val="FF2600"/>
                </a:solidFill>
              </a:rPr>
              <a:t>criminales</a:t>
            </a:r>
            <a:r>
              <a:t>.”</a:t>
            </a:r>
          </a:p>
        </p:txBody>
      </p:sp>
      <p:sp>
        <p:nvSpPr>
          <p:cNvPr id="182" name="Google Shape;172;p16"/>
          <p:cNvSpPr txBox="1">
            <a:spLocks noGrp="1"/>
          </p:cNvSpPr>
          <p:nvPr>
            <p:ph type="sldNum" sz="quarter" idx="4294967295"/>
          </p:nvPr>
        </p:nvSpPr>
        <p:spPr>
          <a:xfrm>
            <a:off x="11963795" y="13246099"/>
            <a:ext cx="453332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9310"/>
            </a:pPr>
            <a:r>
              <a:t>José Martí</a:t>
            </a:r>
          </a:p>
          <a:p>
            <a:pPr defTabSz="896111">
              <a:defRPr sz="9310"/>
            </a:pPr>
            <a:r>
              <a:t>(1853 – 1895)</a:t>
            </a:r>
          </a:p>
        </p:txBody>
      </p:sp>
      <p:sp>
        <p:nvSpPr>
          <p:cNvPr id="124" name="Google Shape;67;p2"/>
          <p:cNvSpPr txBox="1">
            <a:spLocks noGrp="1"/>
          </p:cNvSpPr>
          <p:nvPr>
            <p:ph type="body" idx="1"/>
          </p:nvPr>
        </p:nvSpPr>
        <p:spPr>
          <a:xfrm>
            <a:off x="2381250" y="3890531"/>
            <a:ext cx="19621500" cy="8191502"/>
          </a:xfrm>
          <a:prstGeom prst="rect">
            <a:avLst/>
          </a:prstGeom>
        </p:spPr>
        <p:txBody>
          <a:bodyPr/>
          <a:lstStyle/>
          <a:p>
            <a:pPr marL="456501" indent="-391286">
              <a:spcBef>
                <a:spcPts val="0"/>
              </a:spcBef>
              <a:buSzTx/>
              <a:buNone/>
              <a:defRPr sz="4100"/>
            </a:pPr>
            <a:endParaRPr/>
          </a:p>
        </p:txBody>
      </p:sp>
      <p:pic>
        <p:nvPicPr>
          <p:cNvPr id="125" name="Google Shape;68;p2" descr="Google Shape;68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890531"/>
            <a:ext cx="55880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Google Shape;69;p2"/>
          <p:cNvSpPr txBox="1"/>
          <p:nvPr/>
        </p:nvSpPr>
        <p:spPr>
          <a:xfrm>
            <a:off x="10026231" y="3755183"/>
            <a:ext cx="11069483" cy="993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5000">
                <a:latin typeface="Jim Nightshade"/>
                <a:ea typeface="Jim Nightshade"/>
                <a:cs typeface="Jim Nightshade"/>
                <a:sym typeface="Jim Nightshade"/>
              </a:defRPr>
            </a:pPr>
            <a:endParaRPr/>
          </a:p>
          <a:p>
            <a:pPr algn="ctr">
              <a:defRPr sz="8200">
                <a:latin typeface="Jim Nightshade"/>
                <a:ea typeface="Jim Nightshade"/>
                <a:cs typeface="Jim Nightshade"/>
                <a:sym typeface="Jim Nightshade"/>
              </a:defRPr>
            </a:pPr>
            <a:r>
              <a:t>José Julián Martí Pérez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200"/>
              </a:spcBef>
              <a:defRPr sz="8200">
                <a:latin typeface="Jim Nightshade"/>
                <a:ea typeface="Jim Nightshade"/>
                <a:cs typeface="Jim Nightshade"/>
                <a:sym typeface="Jim Nightshade"/>
              </a:defRPr>
            </a:pPr>
            <a:r>
              <a:t>–La ignorancia mata a los pueblos, 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200"/>
              </a:spcBef>
              <a:defRPr sz="8200">
                <a:latin typeface="Jim Nightshade"/>
                <a:ea typeface="Jim Nightshade"/>
                <a:cs typeface="Jim Nightshade"/>
                <a:sym typeface="Jim Nightshade"/>
              </a:defRPr>
            </a:pPr>
            <a:r>
              <a:t>y es preciso matar a la ignorancia–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7" name="Google Shape;70;p2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2" y="13246099"/>
            <a:ext cx="283817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75;p3"/>
          <p:cNvSpPr txBox="1">
            <a:spLocks noGrp="1"/>
          </p:cNvSpPr>
          <p:nvPr>
            <p:ph type="title"/>
          </p:nvPr>
        </p:nvSpPr>
        <p:spPr>
          <a:xfrm>
            <a:off x="2381249" y="60852"/>
            <a:ext cx="19621501" cy="2959101"/>
          </a:xfrm>
          <a:prstGeom prst="rect">
            <a:avLst/>
          </a:prstGeom>
        </p:spPr>
        <p:txBody>
          <a:bodyPr/>
          <a:lstStyle>
            <a:lvl1pPr>
              <a:defRPr sz="11700"/>
            </a:lvl1pPr>
          </a:lstStyle>
          <a:p>
            <a:r>
              <a:t>Un enamorado de su tierra.</a:t>
            </a:r>
          </a:p>
        </p:txBody>
      </p:sp>
      <p:sp>
        <p:nvSpPr>
          <p:cNvPr id="130" name="Google Shape;76;p3"/>
          <p:cNvSpPr txBox="1">
            <a:spLocks noGrp="1"/>
          </p:cNvSpPr>
          <p:nvPr>
            <p:ph type="body" sz="quarter" idx="1"/>
          </p:nvPr>
        </p:nvSpPr>
        <p:spPr>
          <a:xfrm>
            <a:off x="1734253" y="3141880"/>
            <a:ext cx="6782208" cy="8967108"/>
          </a:xfrm>
          <a:prstGeom prst="rect">
            <a:avLst/>
          </a:prstGeom>
        </p:spPr>
        <p:txBody>
          <a:bodyPr/>
          <a:lstStyle/>
          <a:p>
            <a:pPr marL="186689" indent="-160019">
              <a:spcBef>
                <a:spcPts val="0"/>
              </a:spcBef>
              <a:buSzTx/>
              <a:buNone/>
              <a:defRPr sz="1600"/>
            </a:pPr>
            <a:endParaRPr/>
          </a:p>
        </p:txBody>
      </p:sp>
      <p:pic>
        <p:nvPicPr>
          <p:cNvPr id="131" name="Google Shape;77;p3" descr="Google Shape;77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53" y="3141879"/>
            <a:ext cx="6648355" cy="886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oogle Shape;78;p3"/>
          <p:cNvSpPr txBox="1"/>
          <p:nvPr/>
        </p:nvSpPr>
        <p:spPr>
          <a:xfrm>
            <a:off x="9202469" y="2488283"/>
            <a:ext cx="12903601" cy="1027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0400" indent="-660400">
              <a:buClr>
                <a:srgbClr val="3E231A"/>
              </a:buClr>
              <a:buSzPts val="7400"/>
              <a:buFont typeface="Helvetica"/>
              <a:buChar char="•"/>
              <a:defRPr sz="7400">
                <a:latin typeface="Jim Nightshade"/>
                <a:ea typeface="Jim Nightshade"/>
                <a:cs typeface="Jim Nightshade"/>
                <a:sym typeface="Jim Nightshade"/>
              </a:defRPr>
            </a:pPr>
            <a:r>
              <a:t>dijo Martí de esta revista: “Ha de ser para que ayude a lo que quisiera yo ayudar,</a:t>
            </a:r>
            <a:r>
              <a:rPr>
                <a:solidFill>
                  <a:srgbClr val="000000"/>
                </a:solidFill>
              </a:rPr>
              <a:t> </a:t>
            </a:r>
            <a:r>
              <a:t>que es a llenar nuestras tierras</a:t>
            </a:r>
            <a:r>
              <a:rPr>
                <a:solidFill>
                  <a:srgbClr val="000000"/>
                </a:solidFill>
              </a:rPr>
              <a:t> </a:t>
            </a:r>
            <a:r>
              <a:t>de hombres originales, criados</a:t>
            </a:r>
            <a:r>
              <a:rPr>
                <a:solidFill>
                  <a:srgbClr val="000000"/>
                </a:solidFill>
              </a:rPr>
              <a:t> </a:t>
            </a:r>
            <a:r>
              <a:t>para ser felices en la tierra en que viven, y vivir conforme a ella, (…)”.</a:t>
            </a:r>
          </a:p>
        </p:txBody>
      </p:sp>
      <p:sp>
        <p:nvSpPr>
          <p:cNvPr id="133" name="Google Shape;79;p3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2" y="13246099"/>
            <a:ext cx="283817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84;p4"/>
          <p:cNvSpPr txBox="1">
            <a:spLocks noGrp="1"/>
          </p:cNvSpPr>
          <p:nvPr>
            <p:ph type="title"/>
          </p:nvPr>
        </p:nvSpPr>
        <p:spPr>
          <a:xfrm>
            <a:off x="2872532" y="154399"/>
            <a:ext cx="19621501" cy="2959101"/>
          </a:xfrm>
          <a:prstGeom prst="rect">
            <a:avLst/>
          </a:prstGeom>
        </p:spPr>
        <p:txBody>
          <a:bodyPr/>
          <a:lstStyle>
            <a:lvl1pPr>
              <a:defRPr sz="16000"/>
            </a:lvl1pPr>
          </a:lstStyle>
          <a:p>
            <a:r>
              <a:t>&lt;&lt;Tres héroes&gt;&gt;</a:t>
            </a:r>
          </a:p>
        </p:txBody>
      </p:sp>
      <p:sp>
        <p:nvSpPr>
          <p:cNvPr id="136" name="Google Shape;85;p4"/>
          <p:cNvSpPr txBox="1">
            <a:spLocks noGrp="1"/>
          </p:cNvSpPr>
          <p:nvPr>
            <p:ph type="body" sz="half" idx="1"/>
          </p:nvPr>
        </p:nvSpPr>
        <p:spPr>
          <a:xfrm>
            <a:off x="12056335" y="3350781"/>
            <a:ext cx="11547839" cy="8512705"/>
          </a:xfrm>
          <a:prstGeom prst="rect">
            <a:avLst/>
          </a:prstGeom>
        </p:spPr>
        <p:txBody>
          <a:bodyPr/>
          <a:lstStyle/>
          <a:p>
            <a:pPr marL="0" indent="0" algn="ctr" defTabSz="841247">
              <a:spcBef>
                <a:spcPts val="0"/>
              </a:spcBef>
              <a:buSzTx/>
              <a:buNone/>
              <a:defRPr sz="7820"/>
            </a:pPr>
            <a:r>
              <a:t>Ensayo escrito por José Martí sobre tres grandes libertadores de América: </a:t>
            </a:r>
          </a:p>
          <a:p>
            <a:pPr marL="0" indent="0" algn="ctr" defTabSz="841247">
              <a:spcBef>
                <a:spcPts val="0"/>
              </a:spcBef>
              <a:buSzTx/>
              <a:buNone/>
              <a:defRPr sz="7820"/>
            </a:pPr>
            <a:r>
              <a:t>(1)Bolívar, de Venezuela; </a:t>
            </a:r>
          </a:p>
          <a:p>
            <a:pPr marL="0" indent="0" algn="ctr" defTabSz="841247">
              <a:spcBef>
                <a:spcPts val="0"/>
              </a:spcBef>
              <a:buSzTx/>
              <a:buNone/>
              <a:defRPr sz="7820"/>
            </a:pPr>
            <a:r>
              <a:t>(2)San Martín, </a:t>
            </a:r>
          </a:p>
          <a:p>
            <a:pPr marL="0" indent="0" algn="ctr" defTabSz="841247">
              <a:spcBef>
                <a:spcPts val="0"/>
              </a:spcBef>
              <a:buSzTx/>
              <a:buNone/>
              <a:defRPr sz="7820"/>
            </a:pPr>
            <a:r>
              <a:t>del Río de la Plata ; </a:t>
            </a:r>
          </a:p>
          <a:p>
            <a:pPr marL="0" indent="0" algn="ctr" defTabSz="841247">
              <a:spcBef>
                <a:spcPts val="0"/>
              </a:spcBef>
              <a:buSzTx/>
              <a:buNone/>
              <a:defRPr sz="7820"/>
            </a:pPr>
            <a:r>
              <a:t>(3)Hidalgo, de México.</a:t>
            </a:r>
          </a:p>
        </p:txBody>
      </p:sp>
      <p:pic>
        <p:nvPicPr>
          <p:cNvPr id="137" name="Google Shape;87;p4" descr="Google Shape;87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36" y="3700080"/>
            <a:ext cx="10472516" cy="781410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Google Shape;88;p4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2" y="13246099"/>
            <a:ext cx="28381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93;p5"/>
          <p:cNvSpPr txBox="1">
            <a:spLocks noGrp="1"/>
          </p:cNvSpPr>
          <p:nvPr>
            <p:ph type="title"/>
          </p:nvPr>
        </p:nvSpPr>
        <p:spPr>
          <a:xfrm>
            <a:off x="2381250" y="675728"/>
            <a:ext cx="19621500" cy="2959101"/>
          </a:xfrm>
          <a:prstGeom prst="rect">
            <a:avLst/>
          </a:prstGeom>
        </p:spPr>
        <p:txBody>
          <a:bodyPr/>
          <a:lstStyle/>
          <a:p>
            <a:r>
              <a:t>Comienza el cuento…</a:t>
            </a:r>
          </a:p>
        </p:txBody>
      </p:sp>
      <p:sp>
        <p:nvSpPr>
          <p:cNvPr id="141" name="Google Shape;94;p5"/>
          <p:cNvSpPr txBox="1">
            <a:spLocks noGrp="1"/>
          </p:cNvSpPr>
          <p:nvPr>
            <p:ph type="body" idx="1"/>
          </p:nvPr>
        </p:nvSpPr>
        <p:spPr>
          <a:xfrm>
            <a:off x="1714175" y="3299685"/>
            <a:ext cx="20955650" cy="8722550"/>
          </a:xfrm>
          <a:prstGeom prst="rect">
            <a:avLst/>
          </a:prstGeom>
        </p:spPr>
        <p:txBody>
          <a:bodyPr/>
          <a:lstStyle/>
          <a:p>
            <a:pPr marL="594360" indent="-594360" defTabSz="822959">
              <a:spcBef>
                <a:spcPts val="0"/>
              </a:spcBef>
              <a:buSzPts val="8000"/>
              <a:defRPr sz="8100"/>
            </a:pPr>
            <a:r>
              <a:t>“Cuentan que un viajero llegó…, no preguntó dónde se comía ni se dormia, sino cómo se iba adonde estaba la estatua de Bolivar. Y cuentan que el viajero, …</a:t>
            </a:r>
            <a:r>
              <a:rPr>
                <a:solidFill>
                  <a:srgbClr val="FF2600"/>
                </a:solidFill>
              </a:rPr>
              <a:t> lloraba frente a la estatua</a:t>
            </a:r>
            <a:r>
              <a:t>, que parecía que </a:t>
            </a:r>
            <a:r>
              <a:rPr>
                <a:solidFill>
                  <a:srgbClr val="FF2600"/>
                </a:solidFill>
              </a:rPr>
              <a:t>se movía</a:t>
            </a:r>
            <a:r>
              <a:t>, como un padre cuando se le acerca un hijo.”</a:t>
            </a:r>
          </a:p>
        </p:txBody>
      </p:sp>
      <p:sp>
        <p:nvSpPr>
          <p:cNvPr id="142" name="Google Shape;95;p5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2" y="13246099"/>
            <a:ext cx="283817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0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5500"/>
            </a:lvl1pPr>
          </a:lstStyle>
          <a:p>
            <a:r>
              <a:t>La libertad</a:t>
            </a:r>
          </a:p>
        </p:txBody>
      </p:sp>
      <p:sp>
        <p:nvSpPr>
          <p:cNvPr id="145" name="Google Shape;108;p7"/>
          <p:cNvSpPr txBox="1">
            <a:spLocks noGrp="1"/>
          </p:cNvSpPr>
          <p:nvPr>
            <p:ph type="body" idx="1"/>
          </p:nvPr>
        </p:nvSpPr>
        <p:spPr>
          <a:xfrm>
            <a:off x="1488557" y="4127500"/>
            <a:ext cx="21711685" cy="8191500"/>
          </a:xfrm>
          <a:prstGeom prst="rect">
            <a:avLst/>
          </a:prstGeom>
        </p:spPr>
        <p:txBody>
          <a:bodyPr/>
          <a:lstStyle/>
          <a:p>
            <a:pPr marL="660400" indent="-660400">
              <a:spcBef>
                <a:spcPts val="0"/>
              </a:spcBef>
              <a:buSzPts val="9700"/>
              <a:defRPr sz="9700"/>
            </a:pPr>
            <a:r>
              <a:t>“Libertad es</a:t>
            </a:r>
            <a:r>
              <a:rPr>
                <a:solidFill>
                  <a:srgbClr val="FF2600"/>
                </a:solidFill>
              </a:rPr>
              <a:t> el derecho</a:t>
            </a:r>
            <a:r>
              <a:t> que todo hombre tiene a </a:t>
            </a:r>
            <a:r>
              <a:rPr>
                <a:solidFill>
                  <a:srgbClr val="FF2600"/>
                </a:solidFill>
              </a:rPr>
              <a:t>ser honrado</a:t>
            </a:r>
            <a:r>
              <a:t>, y a pensar y a hablar </a:t>
            </a:r>
            <a:r>
              <a:rPr>
                <a:solidFill>
                  <a:srgbClr val="FF2600"/>
                </a:solidFill>
              </a:rPr>
              <a:t>sin hipocresía</a:t>
            </a:r>
            <a:r>
              <a:t>. En América‚ no se podía ser honrado, ni pensar, ni hablar.”</a:t>
            </a:r>
          </a:p>
        </p:txBody>
      </p:sp>
      <p:sp>
        <p:nvSpPr>
          <p:cNvPr id="146" name="Google Shape;109;p7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3" y="13246099"/>
            <a:ext cx="28381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14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4300"/>
            </a:lvl1pPr>
          </a:lstStyle>
          <a:p>
            <a:r>
              <a:t>¿Cómo ser honrado?</a:t>
            </a:r>
          </a:p>
        </p:txBody>
      </p:sp>
      <p:sp>
        <p:nvSpPr>
          <p:cNvPr id="149" name="Google Shape;115;p8"/>
          <p:cNvSpPr txBox="1">
            <a:spLocks noGrp="1"/>
          </p:cNvSpPr>
          <p:nvPr>
            <p:ph type="body" idx="1"/>
          </p:nvPr>
        </p:nvSpPr>
        <p:spPr>
          <a:xfrm>
            <a:off x="1701210" y="3611168"/>
            <a:ext cx="21577200" cy="8707832"/>
          </a:xfrm>
          <a:prstGeom prst="rect">
            <a:avLst/>
          </a:prstGeom>
        </p:spPr>
        <p:txBody>
          <a:bodyPr/>
          <a:lstStyle/>
          <a:p>
            <a:pPr marL="300745" indent="-300745" defTabSz="420623">
              <a:spcBef>
                <a:spcPts val="0"/>
              </a:spcBef>
              <a:buSzPts val="6400"/>
              <a:defRPr sz="6486"/>
            </a:pPr>
            <a:r>
              <a:t>“Un hombre que oculta lo que piensa, o no se atreve a decir lo que piensa, no es un hombre honrado.”</a:t>
            </a:r>
          </a:p>
          <a:p>
            <a:pPr marL="300745" indent="-300745" defTabSz="420623">
              <a:spcBef>
                <a:spcPts val="1800"/>
              </a:spcBef>
              <a:buSzPts val="6400"/>
              <a:defRPr sz="6486"/>
            </a:pPr>
            <a:r>
              <a:t>“Un hombre que obedece a un mal gobierno, sin trabajar para que el gobierno sea bueno, no es un hombre honrado.” </a:t>
            </a:r>
          </a:p>
          <a:p>
            <a:pPr marL="300745" indent="-300745" defTabSz="420623">
              <a:spcBef>
                <a:spcPts val="1800"/>
              </a:spcBef>
              <a:buSzPts val="6400"/>
              <a:defRPr sz="6486"/>
            </a:pPr>
            <a:r>
              <a:t>“Un hombre que se conforma con obedecer a leyes injustas, y permite que pisen el país en que nació los hombres que se lo maltratan, no es un hombre honrado.”</a:t>
            </a:r>
          </a:p>
        </p:txBody>
      </p:sp>
      <p:sp>
        <p:nvSpPr>
          <p:cNvPr id="150" name="Google Shape;116;p8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2" y="13246099"/>
            <a:ext cx="283817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21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100"/>
            </a:lvl1pPr>
          </a:lstStyle>
          <a:p>
            <a:r>
              <a:t>El deber de un niño</a:t>
            </a:r>
          </a:p>
        </p:txBody>
      </p:sp>
      <p:sp>
        <p:nvSpPr>
          <p:cNvPr id="153" name="Google Shape;122;p9"/>
          <p:cNvSpPr txBox="1">
            <a:spLocks noGrp="1"/>
          </p:cNvSpPr>
          <p:nvPr>
            <p:ph type="body" idx="1"/>
          </p:nvPr>
        </p:nvSpPr>
        <p:spPr>
          <a:xfrm>
            <a:off x="1255500" y="3489352"/>
            <a:ext cx="21873000" cy="8711165"/>
          </a:xfrm>
          <a:prstGeom prst="rect">
            <a:avLst/>
          </a:prstGeom>
        </p:spPr>
        <p:txBody>
          <a:bodyPr/>
          <a:lstStyle/>
          <a:p>
            <a:pPr marL="571180" indent="-571180" defTabSz="850391">
              <a:spcBef>
                <a:spcPts val="0"/>
              </a:spcBef>
              <a:buSzPts val="7900"/>
              <a:defRPr sz="7998"/>
            </a:pPr>
            <a:r>
              <a:t>“El niño, desde que puede pensar, debe </a:t>
            </a:r>
            <a:r>
              <a:rPr>
                <a:solidFill>
                  <a:srgbClr val="FF2600"/>
                </a:solidFill>
              </a:rPr>
              <a:t>pensar</a:t>
            </a:r>
            <a:r>
              <a:t> en todo lo que ve, debe </a:t>
            </a:r>
            <a:r>
              <a:rPr>
                <a:solidFill>
                  <a:srgbClr val="FF2600"/>
                </a:solidFill>
              </a:rPr>
              <a:t>padecer</a:t>
            </a:r>
            <a:r>
              <a:t> por todos los que no pueden vivir con honradez, debe </a:t>
            </a:r>
            <a:r>
              <a:rPr>
                <a:solidFill>
                  <a:srgbClr val="FF2600"/>
                </a:solidFill>
              </a:rPr>
              <a:t>trabajar</a:t>
            </a:r>
            <a:r>
              <a:t> porque puedan ser honrados todos los hombres, y debe ser un hombre honrado.El niño que no piensa…, y está en camino de ser bribón.”</a:t>
            </a:r>
          </a:p>
        </p:txBody>
      </p:sp>
      <p:sp>
        <p:nvSpPr>
          <p:cNvPr id="154" name="Google Shape;123;p9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3" y="13246099"/>
            <a:ext cx="28381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28;p10"/>
          <p:cNvSpPr txBox="1">
            <a:spLocks noGrp="1"/>
          </p:cNvSpPr>
          <p:nvPr>
            <p:ph type="title"/>
          </p:nvPr>
        </p:nvSpPr>
        <p:spPr>
          <a:xfrm>
            <a:off x="2379709" y="315729"/>
            <a:ext cx="19621501" cy="2959101"/>
          </a:xfrm>
          <a:prstGeom prst="rect">
            <a:avLst/>
          </a:prstGeom>
        </p:spPr>
        <p:txBody>
          <a:bodyPr/>
          <a:lstStyle>
            <a:lvl1pPr>
              <a:defRPr sz="14200"/>
            </a:lvl1pPr>
          </a:lstStyle>
          <a:p>
            <a:r>
              <a:t>Las metáforas</a:t>
            </a:r>
          </a:p>
        </p:txBody>
      </p:sp>
      <p:sp>
        <p:nvSpPr>
          <p:cNvPr id="157" name="Google Shape;129;p10"/>
          <p:cNvSpPr txBox="1">
            <a:spLocks noGrp="1"/>
          </p:cNvSpPr>
          <p:nvPr>
            <p:ph type="body" idx="1"/>
          </p:nvPr>
        </p:nvSpPr>
        <p:spPr>
          <a:xfrm>
            <a:off x="1196394" y="3062761"/>
            <a:ext cx="22182360" cy="9377333"/>
          </a:xfrm>
          <a:prstGeom prst="rect">
            <a:avLst/>
          </a:prstGeom>
        </p:spPr>
        <p:txBody>
          <a:bodyPr/>
          <a:lstStyle/>
          <a:p>
            <a:pPr marL="243687" indent="-243687" defTabSz="411479">
              <a:spcBef>
                <a:spcPts val="0"/>
              </a:spcBef>
              <a:buSzPts val="5700"/>
              <a:defRPr sz="5715"/>
            </a:pPr>
            <a:r>
              <a:t>“Hay hombres que son peores que las bestias, porque </a:t>
            </a:r>
            <a:r>
              <a:rPr>
                <a:solidFill>
                  <a:srgbClr val="FF2600"/>
                </a:solidFill>
              </a:rPr>
              <a:t>las bestias necesitan ser libres</a:t>
            </a:r>
            <a:r>
              <a:t> para vivir dichosas:</a:t>
            </a:r>
          </a:p>
          <a:p>
            <a:pPr marL="243687" indent="-243687" defTabSz="411479">
              <a:spcBef>
                <a:spcPts val="1500"/>
              </a:spcBef>
              <a:buSzPts val="5700"/>
              <a:defRPr sz="5715"/>
            </a:pPr>
            <a:r>
              <a:t>“el elefante” no quiere tener hijos cuando vive preso,</a:t>
            </a:r>
          </a:p>
          <a:p>
            <a:pPr marL="243687" indent="-243687" defTabSz="411479">
              <a:spcBef>
                <a:spcPts val="1500"/>
              </a:spcBef>
              <a:buSzPts val="5700"/>
              <a:defRPr sz="5715"/>
            </a:pPr>
            <a:r>
              <a:t>“la llama” del Perú se echa en la tierra y se muere, cuando el indio le habla con rudeza, o le pone más carga de la que puede soportar.</a:t>
            </a:r>
          </a:p>
          <a:p>
            <a:pPr marL="243687" indent="-243687" defTabSz="411479">
              <a:spcBef>
                <a:spcPts val="1500"/>
              </a:spcBef>
              <a:buSzPts val="5700"/>
              <a:defRPr sz="5715"/>
            </a:pPr>
            <a:r>
              <a:t> El hombre debe ser, por lo menos, tan decoroso como el elefante y como la llama. </a:t>
            </a:r>
          </a:p>
          <a:p>
            <a:pPr marL="243687" indent="-243687" defTabSz="411479">
              <a:spcBef>
                <a:spcPts val="1500"/>
              </a:spcBef>
              <a:buSzPts val="5700"/>
              <a:defRPr sz="5715"/>
            </a:pPr>
            <a:r>
              <a:t>En América‚ se vivía antes de la libertad como la llama que tiene mucha carga encima. </a:t>
            </a:r>
            <a:r>
              <a:rPr>
                <a:solidFill>
                  <a:srgbClr val="FF2600"/>
                </a:solidFill>
              </a:rPr>
              <a:t>Era necesario quitarse la carga, o morir.</a:t>
            </a:r>
            <a:r>
              <a:t>”</a:t>
            </a:r>
          </a:p>
        </p:txBody>
      </p:sp>
      <p:sp>
        <p:nvSpPr>
          <p:cNvPr id="158" name="Google Shape;130;p10"/>
          <p:cNvSpPr txBox="1">
            <a:spLocks noGrp="1"/>
          </p:cNvSpPr>
          <p:nvPr>
            <p:ph type="sldNum" sz="quarter" idx="4294967295"/>
          </p:nvPr>
        </p:nvSpPr>
        <p:spPr>
          <a:xfrm>
            <a:off x="12048552" y="13246099"/>
            <a:ext cx="28381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Macintosh PowerPoint</Application>
  <PresentationFormat>自訂</PresentationFormat>
  <Paragraphs>63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Helvetica</vt:lpstr>
      <vt:lpstr>Jim Nightshade</vt:lpstr>
      <vt:lpstr>Parchment</vt:lpstr>
      <vt:lpstr>El llamamiento a la libertad  en el cuento “Tres héroes”  de José Martí</vt:lpstr>
      <vt:lpstr>José Martí (1853 – 1895)</vt:lpstr>
      <vt:lpstr>Un enamorado de su tierra.</vt:lpstr>
      <vt:lpstr>&lt;&lt;Tres héroes&gt;&gt;</vt:lpstr>
      <vt:lpstr>Comienza el cuento…</vt:lpstr>
      <vt:lpstr>La libertad</vt:lpstr>
      <vt:lpstr>¿Cómo ser honrado?</vt:lpstr>
      <vt:lpstr>El deber de un niño</vt:lpstr>
      <vt:lpstr>Las metáforas</vt:lpstr>
      <vt:lpstr>Tres hombres sagrados</vt:lpstr>
      <vt:lpstr>Bolívar</vt:lpstr>
      <vt:lpstr>Hidalgo</vt:lpstr>
      <vt:lpstr>San Martín</vt:lpstr>
      <vt:lpstr>La fuerza colectiva</vt:lpstr>
      <vt:lpstr>Héroes vs. criminales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llamamiento a la libertad  en el cuento “Tres héroes”  de José Martí</dc:title>
  <cp:lastModifiedBy>Chun-Chao Wang</cp:lastModifiedBy>
  <cp:revision>1</cp:revision>
  <dcterms:modified xsi:type="dcterms:W3CDTF">2021-12-16T14:42:50Z</dcterms:modified>
</cp:coreProperties>
</file>