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64" r:id="rId5"/>
    <p:sldId id="260" r:id="rId6"/>
    <p:sldId id="266" r:id="rId7"/>
    <p:sldId id="263" r:id="rId8"/>
    <p:sldId id="261" r:id="rId9"/>
    <p:sldId id="267" r:id="rId10"/>
    <p:sldId id="268" r:id="rId11"/>
    <p:sldId id="270" r:id="rId12"/>
    <p:sldId id="259" r:id="rId13"/>
    <p:sldId id="271" r:id="rId14"/>
    <p:sldId id="272" r:id="rId15"/>
    <p:sldId id="262" r:id="rId16"/>
    <p:sldId id="258" r:id="rId17"/>
    <p:sldId id="269" r:id="rId18"/>
    <p:sldId id="273" r:id="rId19"/>
    <p:sldId id="274" r:id="rId20"/>
    <p:sldId id="275" r:id="rId21"/>
    <p:sldId id="276" r:id="rId22"/>
    <p:sldId id="277" r:id="rId2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4660"/>
  </p:normalViewPr>
  <p:slideViewPr>
    <p:cSldViewPr snapToGrid="0">
      <p:cViewPr varScale="1">
        <p:scale>
          <a:sx n="116" d="100"/>
          <a:sy n="116" d="100"/>
        </p:scale>
        <p:origin x="30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7E3875-AD46-482E-8F72-6368346D80F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6BC0B0E-C5B0-4274-BB7C-331E137E01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351126A-9992-4BB0-8DF8-6B6DCC45A2A3}"/>
              </a:ext>
            </a:extLst>
          </p:cNvPr>
          <p:cNvSpPr>
            <a:spLocks noGrp="1"/>
          </p:cNvSpPr>
          <p:nvPr>
            <p:ph type="dt" sz="half" idx="10"/>
          </p:nvPr>
        </p:nvSpPr>
        <p:spPr/>
        <p:txBody>
          <a:bodyPr/>
          <a:lstStyle/>
          <a:p>
            <a:fld id="{BB972B03-5CCA-4338-885F-36007A146DFC}" type="datetimeFigureOut">
              <a:rPr lang="es-CO" smtClean="0"/>
              <a:t>18/12/2021</a:t>
            </a:fld>
            <a:endParaRPr lang="es-CO"/>
          </a:p>
        </p:txBody>
      </p:sp>
      <p:sp>
        <p:nvSpPr>
          <p:cNvPr id="5" name="Marcador de pie de página 4">
            <a:extLst>
              <a:ext uri="{FF2B5EF4-FFF2-40B4-BE49-F238E27FC236}">
                <a16:creationId xmlns:a16="http://schemas.microsoft.com/office/drawing/2014/main" id="{FAFCB6F6-4270-48B9-B5E4-3187D100210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9D52581-4292-4F17-A226-BBEDBA45944A}"/>
              </a:ext>
            </a:extLst>
          </p:cNvPr>
          <p:cNvSpPr>
            <a:spLocks noGrp="1"/>
          </p:cNvSpPr>
          <p:nvPr>
            <p:ph type="sldNum" sz="quarter" idx="12"/>
          </p:nvPr>
        </p:nvSpPr>
        <p:spPr/>
        <p:txBody>
          <a:bodyPr/>
          <a:lstStyle/>
          <a:p>
            <a:fld id="{85D03D4C-5464-47F0-A1A9-50C074E9754B}" type="slidenum">
              <a:rPr lang="es-CO" smtClean="0"/>
              <a:t>‹#›</a:t>
            </a:fld>
            <a:endParaRPr lang="es-CO"/>
          </a:p>
        </p:txBody>
      </p:sp>
    </p:spTree>
    <p:extLst>
      <p:ext uri="{BB962C8B-B14F-4D97-AF65-F5344CB8AC3E}">
        <p14:creationId xmlns:p14="http://schemas.microsoft.com/office/powerpoint/2010/main" val="11488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56D083-A4FF-4CBA-A2A2-D9C93F94106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7A0C95A-8D34-4FE0-B439-FDDD71BD733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3990A85-4293-4FAB-BA99-6F5908CDB1CC}"/>
              </a:ext>
            </a:extLst>
          </p:cNvPr>
          <p:cNvSpPr>
            <a:spLocks noGrp="1"/>
          </p:cNvSpPr>
          <p:nvPr>
            <p:ph type="dt" sz="half" idx="10"/>
          </p:nvPr>
        </p:nvSpPr>
        <p:spPr/>
        <p:txBody>
          <a:bodyPr/>
          <a:lstStyle/>
          <a:p>
            <a:fld id="{BB972B03-5CCA-4338-885F-36007A146DFC}" type="datetimeFigureOut">
              <a:rPr lang="es-CO" smtClean="0"/>
              <a:t>18/12/2021</a:t>
            </a:fld>
            <a:endParaRPr lang="es-CO"/>
          </a:p>
        </p:txBody>
      </p:sp>
      <p:sp>
        <p:nvSpPr>
          <p:cNvPr id="5" name="Marcador de pie de página 4">
            <a:extLst>
              <a:ext uri="{FF2B5EF4-FFF2-40B4-BE49-F238E27FC236}">
                <a16:creationId xmlns:a16="http://schemas.microsoft.com/office/drawing/2014/main" id="{64AF7AB7-6857-432E-AB93-6A0AA4B8653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261D7ED-7D79-4BDC-A964-2EC94DD28325}"/>
              </a:ext>
            </a:extLst>
          </p:cNvPr>
          <p:cNvSpPr>
            <a:spLocks noGrp="1"/>
          </p:cNvSpPr>
          <p:nvPr>
            <p:ph type="sldNum" sz="quarter" idx="12"/>
          </p:nvPr>
        </p:nvSpPr>
        <p:spPr/>
        <p:txBody>
          <a:bodyPr/>
          <a:lstStyle/>
          <a:p>
            <a:fld id="{85D03D4C-5464-47F0-A1A9-50C074E9754B}" type="slidenum">
              <a:rPr lang="es-CO" smtClean="0"/>
              <a:t>‹#›</a:t>
            </a:fld>
            <a:endParaRPr lang="es-CO"/>
          </a:p>
        </p:txBody>
      </p:sp>
    </p:spTree>
    <p:extLst>
      <p:ext uri="{BB962C8B-B14F-4D97-AF65-F5344CB8AC3E}">
        <p14:creationId xmlns:p14="http://schemas.microsoft.com/office/powerpoint/2010/main" val="3825181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339361-1FDE-459A-BC8A-64BCEF21734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6E82C0B-3D44-4FA5-9ECE-547457D1D36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CA6557D-F747-4C61-94B2-21F4F80FFE37}"/>
              </a:ext>
            </a:extLst>
          </p:cNvPr>
          <p:cNvSpPr>
            <a:spLocks noGrp="1"/>
          </p:cNvSpPr>
          <p:nvPr>
            <p:ph type="dt" sz="half" idx="10"/>
          </p:nvPr>
        </p:nvSpPr>
        <p:spPr/>
        <p:txBody>
          <a:bodyPr/>
          <a:lstStyle/>
          <a:p>
            <a:fld id="{BB972B03-5CCA-4338-885F-36007A146DFC}" type="datetimeFigureOut">
              <a:rPr lang="es-CO" smtClean="0"/>
              <a:t>18/12/2021</a:t>
            </a:fld>
            <a:endParaRPr lang="es-CO"/>
          </a:p>
        </p:txBody>
      </p:sp>
      <p:sp>
        <p:nvSpPr>
          <p:cNvPr id="5" name="Marcador de pie de página 4">
            <a:extLst>
              <a:ext uri="{FF2B5EF4-FFF2-40B4-BE49-F238E27FC236}">
                <a16:creationId xmlns:a16="http://schemas.microsoft.com/office/drawing/2014/main" id="{E27AB59D-432C-43EC-B067-4CF1ABD79DD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A13AE2A-5016-44F4-BB2F-A86E9320C31F}"/>
              </a:ext>
            </a:extLst>
          </p:cNvPr>
          <p:cNvSpPr>
            <a:spLocks noGrp="1"/>
          </p:cNvSpPr>
          <p:nvPr>
            <p:ph type="sldNum" sz="quarter" idx="12"/>
          </p:nvPr>
        </p:nvSpPr>
        <p:spPr/>
        <p:txBody>
          <a:bodyPr/>
          <a:lstStyle/>
          <a:p>
            <a:fld id="{85D03D4C-5464-47F0-A1A9-50C074E9754B}" type="slidenum">
              <a:rPr lang="es-CO" smtClean="0"/>
              <a:t>‹#›</a:t>
            </a:fld>
            <a:endParaRPr lang="es-CO"/>
          </a:p>
        </p:txBody>
      </p:sp>
    </p:spTree>
    <p:extLst>
      <p:ext uri="{BB962C8B-B14F-4D97-AF65-F5344CB8AC3E}">
        <p14:creationId xmlns:p14="http://schemas.microsoft.com/office/powerpoint/2010/main" val="61346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48562-1429-4080-94A8-63F648F55C6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FBA3E51-9EE4-421E-BDED-F604C2672BE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4E390CB-0A06-4DEE-B688-C99B88AB0316}"/>
              </a:ext>
            </a:extLst>
          </p:cNvPr>
          <p:cNvSpPr>
            <a:spLocks noGrp="1"/>
          </p:cNvSpPr>
          <p:nvPr>
            <p:ph type="dt" sz="half" idx="10"/>
          </p:nvPr>
        </p:nvSpPr>
        <p:spPr/>
        <p:txBody>
          <a:bodyPr/>
          <a:lstStyle/>
          <a:p>
            <a:fld id="{BB972B03-5CCA-4338-885F-36007A146DFC}" type="datetimeFigureOut">
              <a:rPr lang="es-CO" smtClean="0"/>
              <a:t>18/12/2021</a:t>
            </a:fld>
            <a:endParaRPr lang="es-CO"/>
          </a:p>
        </p:txBody>
      </p:sp>
      <p:sp>
        <p:nvSpPr>
          <p:cNvPr id="5" name="Marcador de pie de página 4">
            <a:extLst>
              <a:ext uri="{FF2B5EF4-FFF2-40B4-BE49-F238E27FC236}">
                <a16:creationId xmlns:a16="http://schemas.microsoft.com/office/drawing/2014/main" id="{88714769-E2DF-4BC2-A124-BB2A853F68E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DF494B5-2A90-4722-B9AB-E341019A13CE}"/>
              </a:ext>
            </a:extLst>
          </p:cNvPr>
          <p:cNvSpPr>
            <a:spLocks noGrp="1"/>
          </p:cNvSpPr>
          <p:nvPr>
            <p:ph type="sldNum" sz="quarter" idx="12"/>
          </p:nvPr>
        </p:nvSpPr>
        <p:spPr/>
        <p:txBody>
          <a:bodyPr/>
          <a:lstStyle/>
          <a:p>
            <a:fld id="{85D03D4C-5464-47F0-A1A9-50C074E9754B}" type="slidenum">
              <a:rPr lang="es-CO" smtClean="0"/>
              <a:t>‹#›</a:t>
            </a:fld>
            <a:endParaRPr lang="es-CO"/>
          </a:p>
        </p:txBody>
      </p:sp>
    </p:spTree>
    <p:extLst>
      <p:ext uri="{BB962C8B-B14F-4D97-AF65-F5344CB8AC3E}">
        <p14:creationId xmlns:p14="http://schemas.microsoft.com/office/powerpoint/2010/main" val="2532052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0C7FB6-3251-406D-879A-394F098D531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BC92019-DE84-4FAC-86F2-3D1FAC04FD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5BC9ABF-59C9-49DC-9303-649D7671DF1C}"/>
              </a:ext>
            </a:extLst>
          </p:cNvPr>
          <p:cNvSpPr>
            <a:spLocks noGrp="1"/>
          </p:cNvSpPr>
          <p:nvPr>
            <p:ph type="dt" sz="half" idx="10"/>
          </p:nvPr>
        </p:nvSpPr>
        <p:spPr/>
        <p:txBody>
          <a:bodyPr/>
          <a:lstStyle/>
          <a:p>
            <a:fld id="{BB972B03-5CCA-4338-885F-36007A146DFC}" type="datetimeFigureOut">
              <a:rPr lang="es-CO" smtClean="0"/>
              <a:t>18/12/2021</a:t>
            </a:fld>
            <a:endParaRPr lang="es-CO"/>
          </a:p>
        </p:txBody>
      </p:sp>
      <p:sp>
        <p:nvSpPr>
          <p:cNvPr id="5" name="Marcador de pie de página 4">
            <a:extLst>
              <a:ext uri="{FF2B5EF4-FFF2-40B4-BE49-F238E27FC236}">
                <a16:creationId xmlns:a16="http://schemas.microsoft.com/office/drawing/2014/main" id="{2A8082E1-520C-45B3-9C66-75094AD699F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6C98129-576E-4E32-ADA5-62AF25BC338D}"/>
              </a:ext>
            </a:extLst>
          </p:cNvPr>
          <p:cNvSpPr>
            <a:spLocks noGrp="1"/>
          </p:cNvSpPr>
          <p:nvPr>
            <p:ph type="sldNum" sz="quarter" idx="12"/>
          </p:nvPr>
        </p:nvSpPr>
        <p:spPr/>
        <p:txBody>
          <a:bodyPr/>
          <a:lstStyle/>
          <a:p>
            <a:fld id="{85D03D4C-5464-47F0-A1A9-50C074E9754B}" type="slidenum">
              <a:rPr lang="es-CO" smtClean="0"/>
              <a:t>‹#›</a:t>
            </a:fld>
            <a:endParaRPr lang="es-CO"/>
          </a:p>
        </p:txBody>
      </p:sp>
    </p:spTree>
    <p:extLst>
      <p:ext uri="{BB962C8B-B14F-4D97-AF65-F5344CB8AC3E}">
        <p14:creationId xmlns:p14="http://schemas.microsoft.com/office/powerpoint/2010/main" val="3310053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385BB-3C9D-4D83-8694-EEADE7D9C58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E25202E-BA39-489D-8D66-073B3459CA4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17EA3418-47D6-417D-A095-3C4E88CD3DB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07869CB3-5A27-42BD-8E0B-2AC6DC5043F5}"/>
              </a:ext>
            </a:extLst>
          </p:cNvPr>
          <p:cNvSpPr>
            <a:spLocks noGrp="1"/>
          </p:cNvSpPr>
          <p:nvPr>
            <p:ph type="dt" sz="half" idx="10"/>
          </p:nvPr>
        </p:nvSpPr>
        <p:spPr/>
        <p:txBody>
          <a:bodyPr/>
          <a:lstStyle/>
          <a:p>
            <a:fld id="{BB972B03-5CCA-4338-885F-36007A146DFC}" type="datetimeFigureOut">
              <a:rPr lang="es-CO" smtClean="0"/>
              <a:t>18/12/2021</a:t>
            </a:fld>
            <a:endParaRPr lang="es-CO"/>
          </a:p>
        </p:txBody>
      </p:sp>
      <p:sp>
        <p:nvSpPr>
          <p:cNvPr id="6" name="Marcador de pie de página 5">
            <a:extLst>
              <a:ext uri="{FF2B5EF4-FFF2-40B4-BE49-F238E27FC236}">
                <a16:creationId xmlns:a16="http://schemas.microsoft.com/office/drawing/2014/main" id="{9F2F7174-06FD-4511-A45D-590B4001259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36A9C39-B15F-4210-A138-1CE5345E0EA0}"/>
              </a:ext>
            </a:extLst>
          </p:cNvPr>
          <p:cNvSpPr>
            <a:spLocks noGrp="1"/>
          </p:cNvSpPr>
          <p:nvPr>
            <p:ph type="sldNum" sz="quarter" idx="12"/>
          </p:nvPr>
        </p:nvSpPr>
        <p:spPr/>
        <p:txBody>
          <a:bodyPr/>
          <a:lstStyle/>
          <a:p>
            <a:fld id="{85D03D4C-5464-47F0-A1A9-50C074E9754B}" type="slidenum">
              <a:rPr lang="es-CO" smtClean="0"/>
              <a:t>‹#›</a:t>
            </a:fld>
            <a:endParaRPr lang="es-CO"/>
          </a:p>
        </p:txBody>
      </p:sp>
    </p:spTree>
    <p:extLst>
      <p:ext uri="{BB962C8B-B14F-4D97-AF65-F5344CB8AC3E}">
        <p14:creationId xmlns:p14="http://schemas.microsoft.com/office/powerpoint/2010/main" val="3527626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500072-45CD-4FDA-801F-FA2FA5F4AA2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ED8C199-3CF1-4F32-B803-5C1D6E7E5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55A6676-20BF-4A56-A52D-1B409BE0527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540903A6-44AC-4AC2-8B98-251976838E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9560879-110F-4320-ABD7-79C02B657E3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4273FD61-5BD0-46C0-B8D9-CFCC8EDC91E9}"/>
              </a:ext>
            </a:extLst>
          </p:cNvPr>
          <p:cNvSpPr>
            <a:spLocks noGrp="1"/>
          </p:cNvSpPr>
          <p:nvPr>
            <p:ph type="dt" sz="half" idx="10"/>
          </p:nvPr>
        </p:nvSpPr>
        <p:spPr/>
        <p:txBody>
          <a:bodyPr/>
          <a:lstStyle/>
          <a:p>
            <a:fld id="{BB972B03-5CCA-4338-885F-36007A146DFC}" type="datetimeFigureOut">
              <a:rPr lang="es-CO" smtClean="0"/>
              <a:t>18/12/2021</a:t>
            </a:fld>
            <a:endParaRPr lang="es-CO"/>
          </a:p>
        </p:txBody>
      </p:sp>
      <p:sp>
        <p:nvSpPr>
          <p:cNvPr id="8" name="Marcador de pie de página 7">
            <a:extLst>
              <a:ext uri="{FF2B5EF4-FFF2-40B4-BE49-F238E27FC236}">
                <a16:creationId xmlns:a16="http://schemas.microsoft.com/office/drawing/2014/main" id="{AAAD8497-0514-435B-BCCD-606646AA65C5}"/>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0FDF2B1-B5CD-49AA-BAFF-0C45517AC8C6}"/>
              </a:ext>
            </a:extLst>
          </p:cNvPr>
          <p:cNvSpPr>
            <a:spLocks noGrp="1"/>
          </p:cNvSpPr>
          <p:nvPr>
            <p:ph type="sldNum" sz="quarter" idx="12"/>
          </p:nvPr>
        </p:nvSpPr>
        <p:spPr/>
        <p:txBody>
          <a:bodyPr/>
          <a:lstStyle/>
          <a:p>
            <a:fld id="{85D03D4C-5464-47F0-A1A9-50C074E9754B}" type="slidenum">
              <a:rPr lang="es-CO" smtClean="0"/>
              <a:t>‹#›</a:t>
            </a:fld>
            <a:endParaRPr lang="es-CO"/>
          </a:p>
        </p:txBody>
      </p:sp>
    </p:spTree>
    <p:extLst>
      <p:ext uri="{BB962C8B-B14F-4D97-AF65-F5344CB8AC3E}">
        <p14:creationId xmlns:p14="http://schemas.microsoft.com/office/powerpoint/2010/main" val="252667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388D5E-080D-44F0-B914-C253A9FE221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C60A66C-F287-48B4-91C7-231169260E0C}"/>
              </a:ext>
            </a:extLst>
          </p:cNvPr>
          <p:cNvSpPr>
            <a:spLocks noGrp="1"/>
          </p:cNvSpPr>
          <p:nvPr>
            <p:ph type="dt" sz="half" idx="10"/>
          </p:nvPr>
        </p:nvSpPr>
        <p:spPr/>
        <p:txBody>
          <a:bodyPr/>
          <a:lstStyle/>
          <a:p>
            <a:fld id="{BB972B03-5CCA-4338-885F-36007A146DFC}" type="datetimeFigureOut">
              <a:rPr lang="es-CO" smtClean="0"/>
              <a:t>18/12/2021</a:t>
            </a:fld>
            <a:endParaRPr lang="es-CO"/>
          </a:p>
        </p:txBody>
      </p:sp>
      <p:sp>
        <p:nvSpPr>
          <p:cNvPr id="4" name="Marcador de pie de página 3">
            <a:extLst>
              <a:ext uri="{FF2B5EF4-FFF2-40B4-BE49-F238E27FC236}">
                <a16:creationId xmlns:a16="http://schemas.microsoft.com/office/drawing/2014/main" id="{F6EA3360-CF40-4B62-AA13-1B9DADB067D4}"/>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C747DDA4-398F-43F1-B3C8-7F30BB4535D6}"/>
              </a:ext>
            </a:extLst>
          </p:cNvPr>
          <p:cNvSpPr>
            <a:spLocks noGrp="1"/>
          </p:cNvSpPr>
          <p:nvPr>
            <p:ph type="sldNum" sz="quarter" idx="12"/>
          </p:nvPr>
        </p:nvSpPr>
        <p:spPr/>
        <p:txBody>
          <a:bodyPr/>
          <a:lstStyle/>
          <a:p>
            <a:fld id="{85D03D4C-5464-47F0-A1A9-50C074E9754B}" type="slidenum">
              <a:rPr lang="es-CO" smtClean="0"/>
              <a:t>‹#›</a:t>
            </a:fld>
            <a:endParaRPr lang="es-CO"/>
          </a:p>
        </p:txBody>
      </p:sp>
    </p:spTree>
    <p:extLst>
      <p:ext uri="{BB962C8B-B14F-4D97-AF65-F5344CB8AC3E}">
        <p14:creationId xmlns:p14="http://schemas.microsoft.com/office/powerpoint/2010/main" val="285237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1CFC600-7194-4CB9-8557-C359CE78FEED}"/>
              </a:ext>
            </a:extLst>
          </p:cNvPr>
          <p:cNvSpPr>
            <a:spLocks noGrp="1"/>
          </p:cNvSpPr>
          <p:nvPr>
            <p:ph type="dt" sz="half" idx="10"/>
          </p:nvPr>
        </p:nvSpPr>
        <p:spPr/>
        <p:txBody>
          <a:bodyPr/>
          <a:lstStyle/>
          <a:p>
            <a:fld id="{BB972B03-5CCA-4338-885F-36007A146DFC}" type="datetimeFigureOut">
              <a:rPr lang="es-CO" smtClean="0"/>
              <a:t>18/12/2021</a:t>
            </a:fld>
            <a:endParaRPr lang="es-CO"/>
          </a:p>
        </p:txBody>
      </p:sp>
      <p:sp>
        <p:nvSpPr>
          <p:cNvPr id="3" name="Marcador de pie de página 2">
            <a:extLst>
              <a:ext uri="{FF2B5EF4-FFF2-40B4-BE49-F238E27FC236}">
                <a16:creationId xmlns:a16="http://schemas.microsoft.com/office/drawing/2014/main" id="{04B878EB-7238-4677-88C6-8F352273FCDA}"/>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745F71DD-A94B-4166-98D6-68E55E1F93F5}"/>
              </a:ext>
            </a:extLst>
          </p:cNvPr>
          <p:cNvSpPr>
            <a:spLocks noGrp="1"/>
          </p:cNvSpPr>
          <p:nvPr>
            <p:ph type="sldNum" sz="quarter" idx="12"/>
          </p:nvPr>
        </p:nvSpPr>
        <p:spPr/>
        <p:txBody>
          <a:bodyPr/>
          <a:lstStyle/>
          <a:p>
            <a:fld id="{85D03D4C-5464-47F0-A1A9-50C074E9754B}" type="slidenum">
              <a:rPr lang="es-CO" smtClean="0"/>
              <a:t>‹#›</a:t>
            </a:fld>
            <a:endParaRPr lang="es-CO"/>
          </a:p>
        </p:txBody>
      </p:sp>
    </p:spTree>
    <p:extLst>
      <p:ext uri="{BB962C8B-B14F-4D97-AF65-F5344CB8AC3E}">
        <p14:creationId xmlns:p14="http://schemas.microsoft.com/office/powerpoint/2010/main" val="426230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85F6C4-1E4D-47B1-B7E1-92AB88062D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64BB27C-AB5E-46B8-81D8-8570E8AC9B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7D34D803-D052-4C68-B06C-470C1E8440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56C13F8-AB56-4D2E-8F17-69F6E0814ABB}"/>
              </a:ext>
            </a:extLst>
          </p:cNvPr>
          <p:cNvSpPr>
            <a:spLocks noGrp="1"/>
          </p:cNvSpPr>
          <p:nvPr>
            <p:ph type="dt" sz="half" idx="10"/>
          </p:nvPr>
        </p:nvSpPr>
        <p:spPr/>
        <p:txBody>
          <a:bodyPr/>
          <a:lstStyle/>
          <a:p>
            <a:fld id="{BB972B03-5CCA-4338-885F-36007A146DFC}" type="datetimeFigureOut">
              <a:rPr lang="es-CO" smtClean="0"/>
              <a:t>18/12/2021</a:t>
            </a:fld>
            <a:endParaRPr lang="es-CO"/>
          </a:p>
        </p:txBody>
      </p:sp>
      <p:sp>
        <p:nvSpPr>
          <p:cNvPr id="6" name="Marcador de pie de página 5">
            <a:extLst>
              <a:ext uri="{FF2B5EF4-FFF2-40B4-BE49-F238E27FC236}">
                <a16:creationId xmlns:a16="http://schemas.microsoft.com/office/drawing/2014/main" id="{8145EDFF-8D65-40BD-9AD8-34FBCC40171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40E0109-4279-4AEE-83E9-D722105E456A}"/>
              </a:ext>
            </a:extLst>
          </p:cNvPr>
          <p:cNvSpPr>
            <a:spLocks noGrp="1"/>
          </p:cNvSpPr>
          <p:nvPr>
            <p:ph type="sldNum" sz="quarter" idx="12"/>
          </p:nvPr>
        </p:nvSpPr>
        <p:spPr/>
        <p:txBody>
          <a:bodyPr/>
          <a:lstStyle/>
          <a:p>
            <a:fld id="{85D03D4C-5464-47F0-A1A9-50C074E9754B}" type="slidenum">
              <a:rPr lang="es-CO" smtClean="0"/>
              <a:t>‹#›</a:t>
            </a:fld>
            <a:endParaRPr lang="es-CO"/>
          </a:p>
        </p:txBody>
      </p:sp>
    </p:spTree>
    <p:extLst>
      <p:ext uri="{BB962C8B-B14F-4D97-AF65-F5344CB8AC3E}">
        <p14:creationId xmlns:p14="http://schemas.microsoft.com/office/powerpoint/2010/main" val="493505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04ECDD-8D1E-4BB6-BC00-C05204281D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FE34BDF8-4E62-406D-93D4-E06D41434A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DB54D3D6-541D-4F91-A1F9-A0CD4DA3D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70F5CC0-EB2F-4D60-B5BA-0FBB729578CD}"/>
              </a:ext>
            </a:extLst>
          </p:cNvPr>
          <p:cNvSpPr>
            <a:spLocks noGrp="1"/>
          </p:cNvSpPr>
          <p:nvPr>
            <p:ph type="dt" sz="half" idx="10"/>
          </p:nvPr>
        </p:nvSpPr>
        <p:spPr/>
        <p:txBody>
          <a:bodyPr/>
          <a:lstStyle/>
          <a:p>
            <a:fld id="{BB972B03-5CCA-4338-885F-36007A146DFC}" type="datetimeFigureOut">
              <a:rPr lang="es-CO" smtClean="0"/>
              <a:t>18/12/2021</a:t>
            </a:fld>
            <a:endParaRPr lang="es-CO"/>
          </a:p>
        </p:txBody>
      </p:sp>
      <p:sp>
        <p:nvSpPr>
          <p:cNvPr id="6" name="Marcador de pie de página 5">
            <a:extLst>
              <a:ext uri="{FF2B5EF4-FFF2-40B4-BE49-F238E27FC236}">
                <a16:creationId xmlns:a16="http://schemas.microsoft.com/office/drawing/2014/main" id="{DAD858FC-FE59-4994-9A65-1347B54B4A6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489B6A5-8150-4845-89EE-DBF0CF28924B}"/>
              </a:ext>
            </a:extLst>
          </p:cNvPr>
          <p:cNvSpPr>
            <a:spLocks noGrp="1"/>
          </p:cNvSpPr>
          <p:nvPr>
            <p:ph type="sldNum" sz="quarter" idx="12"/>
          </p:nvPr>
        </p:nvSpPr>
        <p:spPr/>
        <p:txBody>
          <a:bodyPr/>
          <a:lstStyle/>
          <a:p>
            <a:fld id="{85D03D4C-5464-47F0-A1A9-50C074E9754B}" type="slidenum">
              <a:rPr lang="es-CO" smtClean="0"/>
              <a:t>‹#›</a:t>
            </a:fld>
            <a:endParaRPr lang="es-CO"/>
          </a:p>
        </p:txBody>
      </p:sp>
    </p:spTree>
    <p:extLst>
      <p:ext uri="{BB962C8B-B14F-4D97-AF65-F5344CB8AC3E}">
        <p14:creationId xmlns:p14="http://schemas.microsoft.com/office/powerpoint/2010/main" val="3475806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5CE619-C522-4E1F-8517-544740DB3F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AD8AACD-E2E7-4F2E-B61D-B0B4AD1371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7533398-AB0A-48DE-8A3D-790C9187A7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72B03-5CCA-4338-885F-36007A146DFC}" type="datetimeFigureOut">
              <a:rPr lang="es-CO" smtClean="0"/>
              <a:t>18/12/2021</a:t>
            </a:fld>
            <a:endParaRPr lang="es-CO"/>
          </a:p>
        </p:txBody>
      </p:sp>
      <p:sp>
        <p:nvSpPr>
          <p:cNvPr id="5" name="Marcador de pie de página 4">
            <a:extLst>
              <a:ext uri="{FF2B5EF4-FFF2-40B4-BE49-F238E27FC236}">
                <a16:creationId xmlns:a16="http://schemas.microsoft.com/office/drawing/2014/main" id="{C2E0A179-AAA9-409E-B309-85CA5A8FEB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A34E0194-15C8-4B57-A609-C65ED0717A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03D4C-5464-47F0-A1A9-50C074E9754B}" type="slidenum">
              <a:rPr lang="es-CO" smtClean="0"/>
              <a:t>‹#›</a:t>
            </a:fld>
            <a:endParaRPr lang="es-CO"/>
          </a:p>
        </p:txBody>
      </p:sp>
    </p:spTree>
    <p:extLst>
      <p:ext uri="{BB962C8B-B14F-4D97-AF65-F5344CB8AC3E}">
        <p14:creationId xmlns:p14="http://schemas.microsoft.com/office/powerpoint/2010/main" val="1835048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B67B92-7724-46A9-A467-FD5A42023E15}"/>
              </a:ext>
            </a:extLst>
          </p:cNvPr>
          <p:cNvSpPr>
            <a:spLocks noGrp="1"/>
          </p:cNvSpPr>
          <p:nvPr>
            <p:ph type="ctrTitle"/>
          </p:nvPr>
        </p:nvSpPr>
        <p:spPr/>
        <p:txBody>
          <a:bodyPr/>
          <a:lstStyle/>
          <a:p>
            <a:r>
              <a:rPr lang="es-CO" dirty="0"/>
              <a:t>Luna y sangre</a:t>
            </a:r>
          </a:p>
        </p:txBody>
      </p:sp>
      <p:sp>
        <p:nvSpPr>
          <p:cNvPr id="3" name="Subtítulo 2">
            <a:extLst>
              <a:ext uri="{FF2B5EF4-FFF2-40B4-BE49-F238E27FC236}">
                <a16:creationId xmlns:a16="http://schemas.microsoft.com/office/drawing/2014/main" id="{8C68BFE0-F621-4E6B-81E6-5B695D0C13CB}"/>
              </a:ext>
            </a:extLst>
          </p:cNvPr>
          <p:cNvSpPr>
            <a:spLocks noGrp="1"/>
          </p:cNvSpPr>
          <p:nvPr>
            <p:ph type="subTitle" idx="1"/>
          </p:nvPr>
        </p:nvSpPr>
        <p:spPr/>
        <p:txBody>
          <a:bodyPr/>
          <a:lstStyle/>
          <a:p>
            <a:r>
              <a:rPr lang="es-CO" dirty="0"/>
              <a:t>Naturaleza y cultura en Federico García Lorca</a:t>
            </a:r>
          </a:p>
        </p:txBody>
      </p:sp>
      <p:pic>
        <p:nvPicPr>
          <p:cNvPr id="1026" name="Picture 2" descr="Luna PNG transparente - StickPNG">
            <a:extLst>
              <a:ext uri="{FF2B5EF4-FFF2-40B4-BE49-F238E27FC236}">
                <a16:creationId xmlns:a16="http://schemas.microsoft.com/office/drawing/2014/main" id="{92F3FD3A-61DB-411E-9ADC-D1941ABF9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761" y="312255"/>
            <a:ext cx="2943707" cy="29437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 Sangre Salpicó El Fondo Blanco Fotos, Retratos, Imágenes Y Fotografía De  Archivo Libres De Derecho. Image 64414611.">
            <a:extLst>
              <a:ext uri="{FF2B5EF4-FFF2-40B4-BE49-F238E27FC236}">
                <a16:creationId xmlns:a16="http://schemas.microsoft.com/office/drawing/2014/main" id="{AA846D89-5ADD-4579-A182-2C2989D8C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3066" y="3949626"/>
            <a:ext cx="2447925" cy="18669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22412AA1-FB3C-4615-BF50-6969F0DF1A0E}"/>
              </a:ext>
            </a:extLst>
          </p:cNvPr>
          <p:cNvSpPr txBox="1"/>
          <p:nvPr/>
        </p:nvSpPr>
        <p:spPr>
          <a:xfrm>
            <a:off x="1073426" y="980661"/>
            <a:ext cx="5289012" cy="1077218"/>
          </a:xfrm>
          <a:prstGeom prst="rect">
            <a:avLst/>
          </a:prstGeom>
          <a:noFill/>
        </p:spPr>
        <p:txBody>
          <a:bodyPr wrap="none" rtlCol="0">
            <a:spAutoFit/>
          </a:bodyPr>
          <a:lstStyle/>
          <a:p>
            <a:r>
              <a:rPr lang="es-CO" sz="3200" dirty="0"/>
              <a:t>Mariana Manrique Fuenmayor</a:t>
            </a:r>
          </a:p>
          <a:p>
            <a:r>
              <a:rPr lang="es-CO" sz="3200" dirty="0" err="1"/>
              <a:t>National</a:t>
            </a:r>
            <a:r>
              <a:rPr lang="es-CO" sz="3200" dirty="0"/>
              <a:t> </a:t>
            </a:r>
            <a:r>
              <a:rPr lang="es-CO" sz="3200" dirty="0" err="1"/>
              <a:t>Taiwan</a:t>
            </a:r>
            <a:r>
              <a:rPr lang="es-CO" sz="3200" dirty="0"/>
              <a:t> </a:t>
            </a:r>
            <a:r>
              <a:rPr lang="es-CO" sz="3200" dirty="0" err="1"/>
              <a:t>University</a:t>
            </a:r>
            <a:endParaRPr lang="es-CO" sz="3200" dirty="0"/>
          </a:p>
        </p:txBody>
      </p:sp>
    </p:spTree>
    <p:extLst>
      <p:ext uri="{BB962C8B-B14F-4D97-AF65-F5344CB8AC3E}">
        <p14:creationId xmlns:p14="http://schemas.microsoft.com/office/powerpoint/2010/main" val="3091029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99A482-6FAF-4B87-B92C-AA127D60593E}"/>
              </a:ext>
            </a:extLst>
          </p:cNvPr>
          <p:cNvSpPr>
            <a:spLocks noGrp="1"/>
          </p:cNvSpPr>
          <p:nvPr>
            <p:ph type="title"/>
          </p:nvPr>
        </p:nvSpPr>
        <p:spPr/>
        <p:txBody>
          <a:bodyPr/>
          <a:lstStyle/>
          <a:p>
            <a:r>
              <a:rPr lang="es-CO" dirty="0"/>
              <a:t>“Romance del conde </a:t>
            </a:r>
            <a:r>
              <a:rPr lang="es-CO" dirty="0" err="1"/>
              <a:t>Olinos</a:t>
            </a:r>
            <a:r>
              <a:rPr lang="es-CO" dirty="0"/>
              <a:t>”</a:t>
            </a:r>
          </a:p>
        </p:txBody>
      </p:sp>
      <p:sp>
        <p:nvSpPr>
          <p:cNvPr id="3" name="Marcador de contenido 2">
            <a:extLst>
              <a:ext uri="{FF2B5EF4-FFF2-40B4-BE49-F238E27FC236}">
                <a16:creationId xmlns:a16="http://schemas.microsoft.com/office/drawing/2014/main" id="{6A7A502A-7C82-45B0-8C10-DD0848133048}"/>
              </a:ext>
            </a:extLst>
          </p:cNvPr>
          <p:cNvSpPr>
            <a:spLocks noGrp="1"/>
          </p:cNvSpPr>
          <p:nvPr>
            <p:ph idx="1"/>
          </p:nvPr>
        </p:nvSpPr>
        <p:spPr/>
        <p:txBody>
          <a:bodyPr>
            <a:normAutofit fontScale="85000" lnSpcReduction="20000"/>
          </a:bodyPr>
          <a:lstStyle/>
          <a:p>
            <a:pPr marL="0" indent="0">
              <a:buNone/>
            </a:pPr>
            <a:r>
              <a:rPr lang="es-ES" dirty="0"/>
              <a:t>Madrugaba el Conde </a:t>
            </a:r>
            <a:r>
              <a:rPr lang="es-ES" dirty="0" err="1"/>
              <a:t>Olinos</a:t>
            </a:r>
            <a:r>
              <a:rPr lang="es-ES" dirty="0"/>
              <a:t>, / mañanita de San Juan, / a dar agua a su caballo / a las orillas del mar. / Mientras el caballo bebe / canta un hermoso cantar: / las aves que iban volando / se paraban a escuchar; / caminante que camina / detiene su caminar; / navegante que navega / la nave vuelve hacia allá. / Desde la torre más alta / la reina le oyó cantar: / -Mira, hija, cómo canta / la sirenita del mar. / -No es la sirenita, madre, / que esa no tiene cantar; / es la voz del conde </a:t>
            </a:r>
            <a:r>
              <a:rPr lang="es-ES" dirty="0" err="1"/>
              <a:t>Olinos</a:t>
            </a:r>
            <a:r>
              <a:rPr lang="es-ES" dirty="0"/>
              <a:t>, / que por mí penando está. / -Si por tus amores pena / yo le mandaré matar, / que para casar contigo / le falta sangre real. / -¡No le mande matar, madre; / no le mande usted matar, / que si mata al conde </a:t>
            </a:r>
            <a:r>
              <a:rPr lang="es-ES" dirty="0" err="1"/>
              <a:t>Olinos</a:t>
            </a:r>
            <a:r>
              <a:rPr lang="es-ES" dirty="0"/>
              <a:t> / juntos nos han de enterrar! / -¡Que lo maten a lanzadas / y su cuerpo echen al mar! / Él murió a la medianoche; / ella, a los gallos cantar. / A ella, como hija de reyes, / la entierran en el altar, / y a él, como hijo de condes, / unos pasos más atrás. / De ella nace un rosal blanco; / de él, un espino albar. / Crece el uno, crece el otro, / los dos se van a juntar. / La reina, llena de envidia, / ambos los mandó cortar; / el galán que los cortaba / no cesaba de llorar. / De ella naciera una garza; / de él, un fuerte gavilán. / Juntos vuelan por el cielo, / juntos vuelan par a par.</a:t>
            </a:r>
            <a:endParaRPr lang="es-CO" dirty="0"/>
          </a:p>
        </p:txBody>
      </p:sp>
    </p:spTree>
    <p:extLst>
      <p:ext uri="{BB962C8B-B14F-4D97-AF65-F5344CB8AC3E}">
        <p14:creationId xmlns:p14="http://schemas.microsoft.com/office/powerpoint/2010/main" val="2595454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472BA34-159D-411C-84F9-3B220DE41E66}"/>
              </a:ext>
            </a:extLst>
          </p:cNvPr>
          <p:cNvSpPr>
            <a:spLocks noGrp="1"/>
          </p:cNvSpPr>
          <p:nvPr>
            <p:ph idx="1"/>
          </p:nvPr>
        </p:nvSpPr>
        <p:spPr/>
        <p:txBody>
          <a:bodyPr/>
          <a:lstStyle/>
          <a:p>
            <a:pPr marL="0" indent="0">
              <a:buNone/>
            </a:pPr>
            <a:r>
              <a:rPr lang="es-CO" dirty="0"/>
              <a:t>La forma del romance conecta a Lorca con la lírica popular española. Los críticos se detienen en la relación el romancero tiene con la tradición. Sin embargo, la interpretación moderna de la forma complica también las relaciones entre naturaleza, historia y poesía. </a:t>
            </a:r>
            <a:r>
              <a:rPr lang="es-CO" b="1" dirty="0"/>
              <a:t>¿Por qué Lorca hace lírica la guerra civil a través de la forma del romance? ¿Cuál es la relación en los romances de Lorca entre los eventos históricos en el poema y los elementos no-humanos?</a:t>
            </a:r>
          </a:p>
        </p:txBody>
      </p:sp>
    </p:spTree>
    <p:extLst>
      <p:ext uri="{BB962C8B-B14F-4D97-AF65-F5344CB8AC3E}">
        <p14:creationId xmlns:p14="http://schemas.microsoft.com/office/powerpoint/2010/main" val="2849343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3DF8EDC-A0B3-408F-B45C-7B7858A5AAEB}"/>
              </a:ext>
            </a:extLst>
          </p:cNvPr>
          <p:cNvSpPr>
            <a:spLocks noGrp="1"/>
          </p:cNvSpPr>
          <p:nvPr>
            <p:ph idx="1"/>
          </p:nvPr>
        </p:nvSpPr>
        <p:spPr/>
        <p:txBody>
          <a:bodyPr>
            <a:normAutofit lnSpcReduction="10000"/>
          </a:bodyPr>
          <a:lstStyle/>
          <a:p>
            <a:pPr marL="0" indent="0" algn="ctr">
              <a:buNone/>
            </a:pPr>
            <a:endParaRPr lang="es-CO" dirty="0"/>
          </a:p>
          <a:p>
            <a:pPr marL="0" indent="0" algn="ctr">
              <a:buNone/>
            </a:pPr>
            <a:r>
              <a:rPr lang="es-CO" dirty="0"/>
              <a:t>Bruno Latour afirma que la división entre naturaleza y cultura, humano y no-humano, (lo que el crítico llama purificación) está en el centro del proyecto moderno. Está división establecería la ruptura entre el presente moderno y el atávico pasado premoderno.</a:t>
            </a:r>
          </a:p>
          <a:p>
            <a:pPr marL="0" indent="0" algn="ctr">
              <a:buNone/>
            </a:pPr>
            <a:r>
              <a:rPr lang="es-CO" dirty="0"/>
              <a:t>La primera consecuencia que deriva del </a:t>
            </a:r>
            <a:r>
              <a:rPr lang="es-CO" i="1" dirty="0"/>
              <a:t>Romancero gitano </a:t>
            </a:r>
            <a:r>
              <a:rPr lang="es-CO" dirty="0"/>
              <a:t>es que Federico García Lorca establece pasajes de continuidad, no de ruptura, entre el pasado premoderno y el presente moderno.</a:t>
            </a:r>
          </a:p>
          <a:p>
            <a:pPr marL="0" indent="0" algn="ctr">
              <a:buNone/>
            </a:pPr>
            <a:endParaRPr lang="es-CO" dirty="0"/>
          </a:p>
          <a:p>
            <a:pPr marL="0" indent="0" algn="ctr">
              <a:buNone/>
            </a:pPr>
            <a:r>
              <a:rPr lang="es-CO" dirty="0"/>
              <a:t>La concepción de naturaleza de Lorca es necesariamente no-moderna.</a:t>
            </a:r>
          </a:p>
        </p:txBody>
      </p:sp>
    </p:spTree>
    <p:extLst>
      <p:ext uri="{BB962C8B-B14F-4D97-AF65-F5344CB8AC3E}">
        <p14:creationId xmlns:p14="http://schemas.microsoft.com/office/powerpoint/2010/main" val="3772604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99ADDB-F370-4FC7-B6F8-E05BABE94328}"/>
              </a:ext>
            </a:extLst>
          </p:cNvPr>
          <p:cNvSpPr>
            <a:spLocks noGrp="1"/>
          </p:cNvSpPr>
          <p:nvPr>
            <p:ph type="title"/>
          </p:nvPr>
        </p:nvSpPr>
        <p:spPr/>
        <p:txBody>
          <a:bodyPr/>
          <a:lstStyle/>
          <a:p>
            <a:r>
              <a:rPr lang="es-CO" dirty="0"/>
              <a:t>Latour, Bruno</a:t>
            </a:r>
            <a:r>
              <a:rPr lang="es-CO" i="1" dirty="0"/>
              <a:t>. We </a:t>
            </a:r>
            <a:r>
              <a:rPr lang="es-CO" i="1" dirty="0" err="1"/>
              <a:t>Have</a:t>
            </a:r>
            <a:r>
              <a:rPr lang="es-CO" i="1" dirty="0"/>
              <a:t> </a:t>
            </a:r>
            <a:r>
              <a:rPr lang="es-CO" i="1" dirty="0" err="1"/>
              <a:t>Never</a:t>
            </a:r>
            <a:r>
              <a:rPr lang="es-CO" i="1" dirty="0"/>
              <a:t> </a:t>
            </a:r>
            <a:r>
              <a:rPr lang="es-CO" i="1" dirty="0" err="1"/>
              <a:t>Been</a:t>
            </a:r>
            <a:r>
              <a:rPr lang="es-CO" i="1" dirty="0"/>
              <a:t> Modern</a:t>
            </a:r>
            <a:r>
              <a:rPr lang="es-CO" dirty="0"/>
              <a:t>.</a:t>
            </a:r>
            <a:br>
              <a:rPr lang="es-CO" dirty="0"/>
            </a:br>
            <a:r>
              <a:rPr lang="es-CO" dirty="0"/>
              <a:t>Harvard UP, 1993.</a:t>
            </a:r>
          </a:p>
        </p:txBody>
      </p:sp>
      <p:sp>
        <p:nvSpPr>
          <p:cNvPr id="3" name="Marcador de contenido 2">
            <a:extLst>
              <a:ext uri="{FF2B5EF4-FFF2-40B4-BE49-F238E27FC236}">
                <a16:creationId xmlns:a16="http://schemas.microsoft.com/office/drawing/2014/main" id="{850FCCBC-0E03-4086-91FC-08A27C8E4361}"/>
              </a:ext>
            </a:extLst>
          </p:cNvPr>
          <p:cNvSpPr>
            <a:spLocks noGrp="1"/>
          </p:cNvSpPr>
          <p:nvPr>
            <p:ph idx="1"/>
          </p:nvPr>
        </p:nvSpPr>
        <p:spPr/>
        <p:txBody>
          <a:bodyPr/>
          <a:lstStyle/>
          <a:p>
            <a:pPr marL="0" indent="0">
              <a:buNone/>
            </a:pPr>
            <a:r>
              <a:rPr lang="es-CO" dirty="0"/>
              <a:t>“</a:t>
            </a:r>
            <a:r>
              <a:rPr lang="es-CO" dirty="0" err="1"/>
              <a:t>Yet</a:t>
            </a:r>
            <a:r>
              <a:rPr lang="es-CO" dirty="0"/>
              <a:t> </a:t>
            </a:r>
            <a:r>
              <a:rPr lang="es-CO" dirty="0" err="1"/>
              <a:t>the</a:t>
            </a:r>
            <a:r>
              <a:rPr lang="es-CO" dirty="0"/>
              <a:t> human, as we </a:t>
            </a:r>
            <a:r>
              <a:rPr lang="es-CO" dirty="0" err="1"/>
              <a:t>now</a:t>
            </a:r>
            <a:r>
              <a:rPr lang="es-CO" dirty="0"/>
              <a:t> </a:t>
            </a:r>
            <a:r>
              <a:rPr lang="es-CO" dirty="0" err="1"/>
              <a:t>understand</a:t>
            </a:r>
            <a:r>
              <a:rPr lang="es-CO" dirty="0"/>
              <a:t>, </a:t>
            </a:r>
            <a:r>
              <a:rPr lang="es-CO" dirty="0" err="1"/>
              <a:t>cannot</a:t>
            </a:r>
            <a:r>
              <a:rPr lang="es-CO" dirty="0"/>
              <a:t> be </a:t>
            </a:r>
            <a:r>
              <a:rPr lang="es-CO" dirty="0" err="1"/>
              <a:t>grasped</a:t>
            </a:r>
            <a:r>
              <a:rPr lang="es-CO" dirty="0"/>
              <a:t> and </a:t>
            </a:r>
            <a:r>
              <a:rPr lang="es-CO" dirty="0" err="1"/>
              <a:t>saved</a:t>
            </a:r>
            <a:r>
              <a:rPr lang="es-CO" dirty="0"/>
              <a:t> </a:t>
            </a:r>
            <a:r>
              <a:rPr lang="es-CO" dirty="0" err="1"/>
              <a:t>unless</a:t>
            </a:r>
            <a:r>
              <a:rPr lang="es-CO" dirty="0"/>
              <a:t> that </a:t>
            </a:r>
            <a:r>
              <a:rPr lang="es-CO" dirty="0" err="1"/>
              <a:t>other</a:t>
            </a:r>
            <a:r>
              <a:rPr lang="es-CO" dirty="0"/>
              <a:t> </a:t>
            </a:r>
            <a:r>
              <a:rPr lang="es-CO" dirty="0" err="1"/>
              <a:t>part</a:t>
            </a:r>
            <a:r>
              <a:rPr lang="es-CO" dirty="0"/>
              <a:t> </a:t>
            </a:r>
            <a:r>
              <a:rPr lang="es-CO" dirty="0" err="1"/>
              <a:t>of</a:t>
            </a:r>
            <a:r>
              <a:rPr lang="es-CO" dirty="0"/>
              <a:t> </a:t>
            </a:r>
            <a:r>
              <a:rPr lang="es-CO" dirty="0" err="1"/>
              <a:t>itself</a:t>
            </a:r>
            <a:r>
              <a:rPr lang="es-CO" dirty="0"/>
              <a:t>, </a:t>
            </a:r>
            <a:r>
              <a:rPr lang="es-CO" dirty="0" err="1"/>
              <a:t>the</a:t>
            </a:r>
            <a:r>
              <a:rPr lang="es-CO" dirty="0"/>
              <a:t> share </a:t>
            </a:r>
            <a:r>
              <a:rPr lang="es-CO" dirty="0" err="1"/>
              <a:t>of</a:t>
            </a:r>
            <a:r>
              <a:rPr lang="es-CO" dirty="0"/>
              <a:t> </a:t>
            </a:r>
            <a:r>
              <a:rPr lang="es-CO" dirty="0" err="1"/>
              <a:t>things</a:t>
            </a:r>
            <a:r>
              <a:rPr lang="es-CO" dirty="0"/>
              <a:t>, </a:t>
            </a:r>
            <a:r>
              <a:rPr lang="es-CO" dirty="0" err="1"/>
              <a:t>is</a:t>
            </a:r>
            <a:r>
              <a:rPr lang="es-CO" dirty="0"/>
              <a:t> </a:t>
            </a:r>
            <a:r>
              <a:rPr lang="es-CO" dirty="0" err="1"/>
              <a:t>restored</a:t>
            </a:r>
            <a:r>
              <a:rPr lang="es-CO" dirty="0"/>
              <a:t> to </a:t>
            </a:r>
            <a:r>
              <a:rPr lang="es-CO" dirty="0" err="1"/>
              <a:t>it</a:t>
            </a:r>
            <a:r>
              <a:rPr lang="es-CO" dirty="0"/>
              <a:t>. So </a:t>
            </a:r>
            <a:r>
              <a:rPr lang="es-CO" dirty="0" err="1"/>
              <a:t>long</a:t>
            </a:r>
            <a:r>
              <a:rPr lang="es-CO" dirty="0"/>
              <a:t> as </a:t>
            </a:r>
            <a:r>
              <a:rPr lang="es-CO" dirty="0" err="1"/>
              <a:t>humanism</a:t>
            </a:r>
            <a:r>
              <a:rPr lang="es-CO" dirty="0"/>
              <a:t> </a:t>
            </a:r>
            <a:r>
              <a:rPr lang="es-CO" dirty="0" err="1"/>
              <a:t>is</a:t>
            </a:r>
            <a:r>
              <a:rPr lang="es-CO" dirty="0"/>
              <a:t> </a:t>
            </a:r>
            <a:r>
              <a:rPr lang="es-CO" dirty="0" err="1"/>
              <a:t>constructed</a:t>
            </a:r>
            <a:r>
              <a:rPr lang="es-CO" dirty="0"/>
              <a:t> </a:t>
            </a:r>
            <a:r>
              <a:rPr lang="es-CO" dirty="0" err="1"/>
              <a:t>through</a:t>
            </a:r>
            <a:r>
              <a:rPr lang="es-CO" dirty="0"/>
              <a:t> </a:t>
            </a:r>
            <a:r>
              <a:rPr lang="es-CO" dirty="0" err="1"/>
              <a:t>contrast</a:t>
            </a:r>
            <a:r>
              <a:rPr lang="es-CO" dirty="0"/>
              <a:t> </a:t>
            </a:r>
            <a:r>
              <a:rPr lang="es-CO" dirty="0" err="1"/>
              <a:t>with</a:t>
            </a:r>
            <a:r>
              <a:rPr lang="es-CO" dirty="0"/>
              <a:t> </a:t>
            </a:r>
            <a:r>
              <a:rPr lang="es-CO" dirty="0" err="1"/>
              <a:t>the</a:t>
            </a:r>
            <a:r>
              <a:rPr lang="es-CO" dirty="0"/>
              <a:t> </a:t>
            </a:r>
            <a:r>
              <a:rPr lang="es-CO" dirty="0" err="1"/>
              <a:t>object</a:t>
            </a:r>
            <a:r>
              <a:rPr lang="es-CO" dirty="0"/>
              <a:t> that has </a:t>
            </a:r>
            <a:r>
              <a:rPr lang="es-CO" dirty="0" err="1"/>
              <a:t>been</a:t>
            </a:r>
            <a:r>
              <a:rPr lang="es-CO" dirty="0"/>
              <a:t> </a:t>
            </a:r>
            <a:r>
              <a:rPr lang="es-CO" dirty="0" err="1"/>
              <a:t>abandoned</a:t>
            </a:r>
            <a:r>
              <a:rPr lang="es-CO" dirty="0"/>
              <a:t> to </a:t>
            </a:r>
            <a:r>
              <a:rPr lang="es-CO" dirty="0" err="1"/>
              <a:t>epostemology</a:t>
            </a:r>
            <a:r>
              <a:rPr lang="es-CO" dirty="0"/>
              <a:t>, </a:t>
            </a:r>
            <a:r>
              <a:rPr lang="es-CO" dirty="0" err="1"/>
              <a:t>neither</a:t>
            </a:r>
            <a:r>
              <a:rPr lang="es-CO" dirty="0"/>
              <a:t> </a:t>
            </a:r>
            <a:r>
              <a:rPr lang="es-CO" dirty="0" err="1"/>
              <a:t>the</a:t>
            </a:r>
            <a:r>
              <a:rPr lang="es-CO" dirty="0"/>
              <a:t> human </a:t>
            </a:r>
            <a:r>
              <a:rPr lang="es-CO" dirty="0" err="1"/>
              <a:t>nor</a:t>
            </a:r>
            <a:r>
              <a:rPr lang="es-CO" dirty="0"/>
              <a:t> </a:t>
            </a:r>
            <a:r>
              <a:rPr lang="es-CO" dirty="0" err="1"/>
              <a:t>the</a:t>
            </a:r>
            <a:r>
              <a:rPr lang="es-CO" dirty="0"/>
              <a:t> </a:t>
            </a:r>
            <a:r>
              <a:rPr lang="es-CO" dirty="0" err="1"/>
              <a:t>nonhuman</a:t>
            </a:r>
            <a:r>
              <a:rPr lang="es-CO" dirty="0"/>
              <a:t> can be </a:t>
            </a:r>
            <a:r>
              <a:rPr lang="es-CO" dirty="0" err="1"/>
              <a:t>understood</a:t>
            </a:r>
            <a:r>
              <a:rPr lang="es-CO" dirty="0"/>
              <a:t>” (136)</a:t>
            </a:r>
          </a:p>
        </p:txBody>
      </p:sp>
    </p:spTree>
    <p:extLst>
      <p:ext uri="{BB962C8B-B14F-4D97-AF65-F5344CB8AC3E}">
        <p14:creationId xmlns:p14="http://schemas.microsoft.com/office/powerpoint/2010/main" val="3696501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9F7458E-7826-4378-A976-95AA13DB4942}"/>
              </a:ext>
            </a:extLst>
          </p:cNvPr>
          <p:cNvSpPr>
            <a:spLocks noGrp="1"/>
          </p:cNvSpPr>
          <p:nvPr>
            <p:ph idx="1"/>
          </p:nvPr>
        </p:nvSpPr>
        <p:spPr/>
        <p:txBody>
          <a:bodyPr>
            <a:normAutofit fontScale="85000" lnSpcReduction="20000"/>
          </a:bodyPr>
          <a:lstStyle/>
          <a:p>
            <a:pPr marL="0" indent="0" algn="ctr">
              <a:buNone/>
            </a:pPr>
            <a:r>
              <a:rPr lang="es-CO" dirty="0"/>
              <a:t>La naturaleza en Lorca no es únicamente un hecho natural: es también, histórica y discursiva. </a:t>
            </a:r>
          </a:p>
          <a:p>
            <a:pPr marL="0" indent="0">
              <a:buNone/>
            </a:pPr>
            <a:r>
              <a:rPr lang="es-CO" dirty="0"/>
              <a:t>Lorca interpreta motivos y convenciones literarias.</a:t>
            </a:r>
          </a:p>
          <a:p>
            <a:pPr marL="0" indent="0">
              <a:buNone/>
            </a:pPr>
            <a:r>
              <a:rPr lang="es-CO" dirty="0"/>
              <a:t>Lorca recrea el pasado y, en un doble movimiento, mitifica el presente.</a:t>
            </a:r>
          </a:p>
          <a:p>
            <a:pPr marL="0" indent="0">
              <a:buNone/>
            </a:pPr>
            <a:r>
              <a:rPr lang="es-CO" dirty="0"/>
              <a:t>Lorca reproduce lo que Louise </a:t>
            </a:r>
            <a:r>
              <a:rPr lang="es-CO" dirty="0" err="1"/>
              <a:t>Glück</a:t>
            </a:r>
            <a:r>
              <a:rPr lang="es-CO" dirty="0"/>
              <a:t> expresa como:</a:t>
            </a:r>
          </a:p>
          <a:p>
            <a:pPr marL="0" indent="0">
              <a:buNone/>
            </a:pPr>
            <a:endParaRPr lang="es-CO" dirty="0"/>
          </a:p>
          <a:p>
            <a:pPr marL="0" indent="0" algn="ctr">
              <a:buNone/>
            </a:pPr>
            <a:r>
              <a:rPr lang="es-CO" dirty="0"/>
              <a:t>“</a:t>
            </a:r>
            <a:r>
              <a:rPr lang="es-CO" dirty="0" err="1"/>
              <a:t>What</a:t>
            </a:r>
            <a:r>
              <a:rPr lang="es-CO" dirty="0"/>
              <a:t> </a:t>
            </a:r>
            <a:r>
              <a:rPr lang="es-CO" dirty="0" err="1"/>
              <a:t>others</a:t>
            </a:r>
            <a:r>
              <a:rPr lang="es-CO" dirty="0"/>
              <a:t> </a:t>
            </a:r>
            <a:r>
              <a:rPr lang="es-CO" dirty="0" err="1"/>
              <a:t>found</a:t>
            </a:r>
            <a:r>
              <a:rPr lang="es-CO" dirty="0"/>
              <a:t> in art,</a:t>
            </a:r>
          </a:p>
          <a:p>
            <a:pPr marL="0" indent="0" algn="ctr">
              <a:buNone/>
            </a:pPr>
            <a:r>
              <a:rPr lang="es-CO" dirty="0"/>
              <a:t>I </a:t>
            </a:r>
            <a:r>
              <a:rPr lang="es-CO" dirty="0" err="1"/>
              <a:t>found</a:t>
            </a:r>
            <a:r>
              <a:rPr lang="es-CO" dirty="0"/>
              <a:t> in </a:t>
            </a:r>
            <a:r>
              <a:rPr lang="es-CO" dirty="0" err="1"/>
              <a:t>Nature</a:t>
            </a:r>
            <a:r>
              <a:rPr lang="es-CO" dirty="0"/>
              <a:t>. </a:t>
            </a:r>
            <a:r>
              <a:rPr lang="es-CO" dirty="0" err="1"/>
              <a:t>What</a:t>
            </a:r>
            <a:r>
              <a:rPr lang="es-CO" dirty="0"/>
              <a:t> </a:t>
            </a:r>
            <a:r>
              <a:rPr lang="es-CO" dirty="0" err="1"/>
              <a:t>others</a:t>
            </a:r>
            <a:r>
              <a:rPr lang="es-CO" dirty="0"/>
              <a:t> </a:t>
            </a:r>
            <a:r>
              <a:rPr lang="es-CO" dirty="0" err="1"/>
              <a:t>found</a:t>
            </a:r>
            <a:endParaRPr lang="es-CO" dirty="0"/>
          </a:p>
          <a:p>
            <a:pPr marL="0" indent="0" algn="ctr">
              <a:buNone/>
            </a:pPr>
            <a:r>
              <a:rPr lang="es-CO" dirty="0"/>
              <a:t>In human </a:t>
            </a:r>
            <a:r>
              <a:rPr lang="es-CO" dirty="0" err="1"/>
              <a:t>love</a:t>
            </a:r>
            <a:r>
              <a:rPr lang="es-CO" dirty="0"/>
              <a:t>, I </a:t>
            </a:r>
            <a:r>
              <a:rPr lang="es-CO" dirty="0" err="1"/>
              <a:t>found</a:t>
            </a:r>
            <a:r>
              <a:rPr lang="es-CO" dirty="0"/>
              <a:t> in </a:t>
            </a:r>
            <a:r>
              <a:rPr lang="es-CO" dirty="0" err="1"/>
              <a:t>Nature</a:t>
            </a:r>
            <a:r>
              <a:rPr lang="es-CO" dirty="0"/>
              <a:t>” (</a:t>
            </a:r>
            <a:r>
              <a:rPr lang="es-CO" i="1" dirty="0"/>
              <a:t>Averno, 3.</a:t>
            </a:r>
            <a:r>
              <a:rPr lang="es-CO" dirty="0"/>
              <a:t>)</a:t>
            </a:r>
          </a:p>
          <a:p>
            <a:pPr marL="0" indent="0" algn="ctr">
              <a:buNone/>
            </a:pPr>
            <a:endParaRPr lang="es-CO" dirty="0"/>
          </a:p>
          <a:p>
            <a:pPr marL="0" indent="0">
              <a:buNone/>
            </a:pPr>
            <a:r>
              <a:rPr lang="es-CO" dirty="0"/>
              <a:t>La naturaleza sirve de interlocutor al poeta postromántico, moderno, que Lorca es.</a:t>
            </a:r>
          </a:p>
        </p:txBody>
      </p:sp>
    </p:spTree>
    <p:extLst>
      <p:ext uri="{BB962C8B-B14F-4D97-AF65-F5344CB8AC3E}">
        <p14:creationId xmlns:p14="http://schemas.microsoft.com/office/powerpoint/2010/main" val="3424366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7BE75B-7ACB-4159-A60E-07A289A83E66}"/>
              </a:ext>
            </a:extLst>
          </p:cNvPr>
          <p:cNvSpPr>
            <a:spLocks noGrp="1"/>
          </p:cNvSpPr>
          <p:nvPr>
            <p:ph type="title"/>
          </p:nvPr>
        </p:nvSpPr>
        <p:spPr/>
        <p:txBody>
          <a:bodyPr/>
          <a:lstStyle/>
          <a:p>
            <a:r>
              <a:rPr lang="es-CO" dirty="0"/>
              <a:t>“Romance de la guardia civil española”</a:t>
            </a:r>
          </a:p>
        </p:txBody>
      </p:sp>
      <p:pic>
        <p:nvPicPr>
          <p:cNvPr id="5" name="Marcador de contenido 4">
            <a:extLst>
              <a:ext uri="{FF2B5EF4-FFF2-40B4-BE49-F238E27FC236}">
                <a16:creationId xmlns:a16="http://schemas.microsoft.com/office/drawing/2014/main" id="{14F0A45D-BCC2-49E3-85AF-54B95A1BE25C}"/>
              </a:ext>
            </a:extLst>
          </p:cNvPr>
          <p:cNvPicPr>
            <a:picLocks noGrp="1" noChangeAspect="1"/>
          </p:cNvPicPr>
          <p:nvPr>
            <p:ph idx="1"/>
          </p:nvPr>
        </p:nvPicPr>
        <p:blipFill rotWithShape="1">
          <a:blip r:embed="rId2"/>
          <a:srcRect l="35943" t="48567" r="45881" b="14577"/>
          <a:stretch/>
        </p:blipFill>
        <p:spPr>
          <a:xfrm>
            <a:off x="1069145" y="1601538"/>
            <a:ext cx="4290646" cy="4891337"/>
          </a:xfrm>
        </p:spPr>
      </p:pic>
      <p:sp>
        <p:nvSpPr>
          <p:cNvPr id="6" name="CuadroTexto 5">
            <a:extLst>
              <a:ext uri="{FF2B5EF4-FFF2-40B4-BE49-F238E27FC236}">
                <a16:creationId xmlns:a16="http://schemas.microsoft.com/office/drawing/2014/main" id="{E9D5D186-2CC1-4E11-87E9-88070A2A3903}"/>
              </a:ext>
            </a:extLst>
          </p:cNvPr>
          <p:cNvSpPr txBox="1"/>
          <p:nvPr/>
        </p:nvSpPr>
        <p:spPr>
          <a:xfrm>
            <a:off x="6654018" y="3151163"/>
            <a:ext cx="3989041" cy="1200329"/>
          </a:xfrm>
          <a:prstGeom prst="rect">
            <a:avLst/>
          </a:prstGeom>
          <a:noFill/>
        </p:spPr>
        <p:txBody>
          <a:bodyPr wrap="none" rtlCol="0">
            <a:spAutoFit/>
          </a:bodyPr>
          <a:lstStyle/>
          <a:p>
            <a:r>
              <a:rPr lang="es-CO" b="1" dirty="0"/>
              <a:t>¿Es la noche un ente natural o cultural? </a:t>
            </a:r>
          </a:p>
          <a:p>
            <a:r>
              <a:rPr lang="es-CO" b="1" dirty="0"/>
              <a:t>¿Es una convención literaria, </a:t>
            </a:r>
          </a:p>
          <a:p>
            <a:r>
              <a:rPr lang="es-CO" b="1" dirty="0"/>
              <a:t>un hecho histórico/cultural</a:t>
            </a:r>
          </a:p>
          <a:p>
            <a:r>
              <a:rPr lang="es-CO" b="1" dirty="0"/>
              <a:t>o un hecho natural?</a:t>
            </a:r>
          </a:p>
        </p:txBody>
      </p:sp>
    </p:spTree>
    <p:extLst>
      <p:ext uri="{BB962C8B-B14F-4D97-AF65-F5344CB8AC3E}">
        <p14:creationId xmlns:p14="http://schemas.microsoft.com/office/powerpoint/2010/main" val="1550229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FCF5E5-E2CB-484F-94D0-467A46AB87DA}"/>
              </a:ext>
            </a:extLst>
          </p:cNvPr>
          <p:cNvSpPr>
            <a:spLocks noGrp="1"/>
          </p:cNvSpPr>
          <p:nvPr>
            <p:ph type="title"/>
          </p:nvPr>
        </p:nvSpPr>
        <p:spPr/>
        <p:txBody>
          <a:bodyPr/>
          <a:lstStyle/>
          <a:p>
            <a:pPr algn="ctr"/>
            <a:r>
              <a:rPr lang="es-CO" b="1" dirty="0"/>
              <a:t>Naturaleza-cultura</a:t>
            </a:r>
          </a:p>
        </p:txBody>
      </p:sp>
      <p:sp>
        <p:nvSpPr>
          <p:cNvPr id="3" name="Marcador de contenido 2">
            <a:extLst>
              <a:ext uri="{FF2B5EF4-FFF2-40B4-BE49-F238E27FC236}">
                <a16:creationId xmlns:a16="http://schemas.microsoft.com/office/drawing/2014/main" id="{D505DE05-1A68-4C83-A54E-7B87F4FF57C0}"/>
              </a:ext>
            </a:extLst>
          </p:cNvPr>
          <p:cNvSpPr>
            <a:spLocks noGrp="1"/>
          </p:cNvSpPr>
          <p:nvPr>
            <p:ph idx="1"/>
          </p:nvPr>
        </p:nvSpPr>
        <p:spPr/>
        <p:txBody>
          <a:bodyPr/>
          <a:lstStyle/>
          <a:p>
            <a:pPr marL="0" indent="0">
              <a:buNone/>
            </a:pPr>
            <a:r>
              <a:rPr lang="es-CO" dirty="0"/>
              <a:t>Los romances de García Lorca entretejen el mundo de las cosas y el mundo social. Lo humano y lo no-humano forman continuidades híbridas en los poemas.  </a:t>
            </a:r>
          </a:p>
          <a:p>
            <a:pPr marL="0" indent="0">
              <a:buNone/>
            </a:pPr>
            <a:endParaRPr lang="es-CO" dirty="0"/>
          </a:p>
          <a:p>
            <a:pPr marL="0" indent="0">
              <a:buNone/>
            </a:pPr>
            <a:r>
              <a:rPr lang="es-CO" i="1" dirty="0"/>
              <a:t>Pero yo ya no soy yo,</a:t>
            </a:r>
          </a:p>
          <a:p>
            <a:pPr marL="0" indent="0">
              <a:buNone/>
            </a:pPr>
            <a:r>
              <a:rPr lang="es-CO" i="1" dirty="0"/>
              <a:t>Ni mi casa es ya mi casa</a:t>
            </a:r>
          </a:p>
          <a:p>
            <a:pPr marL="0" indent="0">
              <a:buNone/>
            </a:pPr>
            <a:endParaRPr lang="es-CO" dirty="0"/>
          </a:p>
          <a:p>
            <a:pPr marL="0" indent="0">
              <a:buNone/>
            </a:pPr>
            <a:r>
              <a:rPr lang="es-CO" i="1" dirty="0"/>
              <a:t>Verde que te quiero verde,</a:t>
            </a:r>
          </a:p>
          <a:p>
            <a:pPr marL="0" indent="0">
              <a:buNone/>
            </a:pPr>
            <a:r>
              <a:rPr lang="es-CO" i="1" dirty="0"/>
              <a:t>Verde viento, verdes ramas     (Romance sonámbulo)</a:t>
            </a:r>
          </a:p>
        </p:txBody>
      </p:sp>
    </p:spTree>
    <p:extLst>
      <p:ext uri="{BB962C8B-B14F-4D97-AF65-F5344CB8AC3E}">
        <p14:creationId xmlns:p14="http://schemas.microsoft.com/office/powerpoint/2010/main" val="292671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E41D14-6631-4307-A84C-BA0E02BF7DF2}"/>
              </a:ext>
            </a:extLst>
          </p:cNvPr>
          <p:cNvSpPr>
            <a:spLocks noGrp="1"/>
          </p:cNvSpPr>
          <p:nvPr>
            <p:ph type="title"/>
          </p:nvPr>
        </p:nvSpPr>
        <p:spPr/>
        <p:txBody>
          <a:bodyPr/>
          <a:lstStyle/>
          <a:p>
            <a:r>
              <a:rPr lang="es-CO" dirty="0"/>
              <a:t>Latour, Bruno. </a:t>
            </a:r>
            <a:r>
              <a:rPr lang="es-CO" i="1" dirty="0" err="1"/>
              <a:t>An</a:t>
            </a:r>
            <a:r>
              <a:rPr lang="es-CO" i="1" dirty="0"/>
              <a:t> </a:t>
            </a:r>
            <a:r>
              <a:rPr lang="es-CO" i="1" dirty="0" err="1"/>
              <a:t>Inquiry</a:t>
            </a:r>
            <a:r>
              <a:rPr lang="es-CO" i="1" dirty="0"/>
              <a:t> </a:t>
            </a:r>
            <a:r>
              <a:rPr lang="es-CO" i="1" dirty="0" err="1"/>
              <a:t>Into</a:t>
            </a:r>
            <a:r>
              <a:rPr lang="es-CO" i="1" dirty="0"/>
              <a:t> </a:t>
            </a:r>
            <a:r>
              <a:rPr lang="es-CO" i="1" dirty="0" err="1"/>
              <a:t>Modes</a:t>
            </a:r>
            <a:r>
              <a:rPr lang="es-CO" i="1" dirty="0"/>
              <a:t> </a:t>
            </a:r>
            <a:r>
              <a:rPr lang="es-CO" i="1" dirty="0" err="1"/>
              <a:t>of</a:t>
            </a:r>
            <a:r>
              <a:rPr lang="es-CO" i="1" dirty="0"/>
              <a:t> </a:t>
            </a:r>
            <a:r>
              <a:rPr lang="es-CO" i="1" dirty="0" err="1"/>
              <a:t>Existence</a:t>
            </a:r>
            <a:r>
              <a:rPr lang="es-CO" dirty="0"/>
              <a:t>. Harvard Up, 2013.</a:t>
            </a:r>
          </a:p>
        </p:txBody>
      </p:sp>
      <p:sp>
        <p:nvSpPr>
          <p:cNvPr id="3" name="Marcador de contenido 2">
            <a:extLst>
              <a:ext uri="{FF2B5EF4-FFF2-40B4-BE49-F238E27FC236}">
                <a16:creationId xmlns:a16="http://schemas.microsoft.com/office/drawing/2014/main" id="{1F16D164-F4B9-424E-BF8E-423FEC006064}"/>
              </a:ext>
            </a:extLst>
          </p:cNvPr>
          <p:cNvSpPr>
            <a:spLocks noGrp="1"/>
          </p:cNvSpPr>
          <p:nvPr>
            <p:ph idx="1"/>
          </p:nvPr>
        </p:nvSpPr>
        <p:spPr/>
        <p:txBody>
          <a:bodyPr/>
          <a:lstStyle/>
          <a:p>
            <a:pPr marL="0" indent="0">
              <a:buNone/>
            </a:pPr>
            <a:r>
              <a:rPr lang="es-CO" dirty="0"/>
              <a:t>“In </a:t>
            </a:r>
            <a:r>
              <a:rPr lang="es-CO" dirty="0" err="1"/>
              <a:t>fact</a:t>
            </a:r>
            <a:r>
              <a:rPr lang="es-CO" dirty="0"/>
              <a:t>, </a:t>
            </a:r>
            <a:r>
              <a:rPr lang="es-CO" dirty="0" err="1"/>
              <a:t>now</a:t>
            </a:r>
            <a:r>
              <a:rPr lang="es-CO" dirty="0"/>
              <a:t> that we are </a:t>
            </a:r>
            <a:r>
              <a:rPr lang="es-CO" dirty="0" err="1"/>
              <a:t>beginning</a:t>
            </a:r>
            <a:r>
              <a:rPr lang="es-CO" dirty="0"/>
              <a:t> to free </a:t>
            </a:r>
            <a:r>
              <a:rPr lang="es-CO" dirty="0" err="1"/>
              <a:t>ourselves</a:t>
            </a:r>
            <a:r>
              <a:rPr lang="es-CO" dirty="0"/>
              <a:t> </a:t>
            </a:r>
            <a:r>
              <a:rPr lang="es-CO" dirty="0" err="1"/>
              <a:t>from</a:t>
            </a:r>
            <a:r>
              <a:rPr lang="es-CO" dirty="0"/>
              <a:t> </a:t>
            </a:r>
            <a:r>
              <a:rPr lang="es-CO" dirty="0" err="1"/>
              <a:t>the</a:t>
            </a:r>
            <a:r>
              <a:rPr lang="es-CO" dirty="0"/>
              <a:t> </a:t>
            </a:r>
            <a:r>
              <a:rPr lang="es-CO" dirty="0" err="1"/>
              <a:t>scenography</a:t>
            </a:r>
            <a:r>
              <a:rPr lang="es-CO" dirty="0"/>
              <a:t> </a:t>
            </a:r>
            <a:r>
              <a:rPr lang="es-CO" dirty="0" err="1"/>
              <a:t>of</a:t>
            </a:r>
            <a:r>
              <a:rPr lang="es-CO" dirty="0"/>
              <a:t> </a:t>
            </a:r>
            <a:r>
              <a:rPr lang="es-CO" dirty="0" err="1"/>
              <a:t>Subject</a:t>
            </a:r>
            <a:r>
              <a:rPr lang="es-CO" dirty="0"/>
              <a:t> and </a:t>
            </a:r>
            <a:r>
              <a:rPr lang="es-CO" dirty="0" err="1"/>
              <a:t>Object</a:t>
            </a:r>
            <a:r>
              <a:rPr lang="es-CO" dirty="0"/>
              <a:t>, </a:t>
            </a:r>
            <a:r>
              <a:rPr lang="es-CO" dirty="0" err="1"/>
              <a:t>the</a:t>
            </a:r>
            <a:r>
              <a:rPr lang="es-CO" dirty="0"/>
              <a:t> </a:t>
            </a:r>
            <a:r>
              <a:rPr lang="es-CO" dirty="0" err="1"/>
              <a:t>question</a:t>
            </a:r>
            <a:r>
              <a:rPr lang="es-CO" dirty="0"/>
              <a:t> </a:t>
            </a:r>
            <a:r>
              <a:rPr lang="es-CO" dirty="0" err="1"/>
              <a:t>becomes</a:t>
            </a:r>
            <a:r>
              <a:rPr lang="es-CO" dirty="0"/>
              <a:t> </a:t>
            </a:r>
            <a:r>
              <a:rPr lang="es-CO" dirty="0" err="1"/>
              <a:t>essential</a:t>
            </a:r>
            <a:r>
              <a:rPr lang="es-CO" dirty="0"/>
              <a:t>: </a:t>
            </a:r>
            <a:r>
              <a:rPr lang="es-CO" dirty="0" err="1"/>
              <a:t>if</a:t>
            </a:r>
            <a:r>
              <a:rPr lang="es-CO" dirty="0"/>
              <a:t> </a:t>
            </a:r>
            <a:r>
              <a:rPr lang="es-CO" dirty="0" err="1"/>
              <a:t>there</a:t>
            </a:r>
            <a:r>
              <a:rPr lang="es-CO" dirty="0"/>
              <a:t> are </a:t>
            </a:r>
            <a:r>
              <a:rPr lang="es-CO" dirty="0" err="1"/>
              <a:t>several</a:t>
            </a:r>
            <a:r>
              <a:rPr lang="es-CO" dirty="0"/>
              <a:t> </a:t>
            </a:r>
            <a:r>
              <a:rPr lang="es-CO" dirty="0" err="1"/>
              <a:t>ways</a:t>
            </a:r>
            <a:r>
              <a:rPr lang="es-CO" dirty="0"/>
              <a:t> to </a:t>
            </a:r>
            <a:r>
              <a:rPr lang="es-CO" dirty="0" err="1"/>
              <a:t>exist</a:t>
            </a:r>
            <a:r>
              <a:rPr lang="es-CO" dirty="0"/>
              <a:t>, and </a:t>
            </a:r>
            <a:r>
              <a:rPr lang="es-CO" dirty="0" err="1"/>
              <a:t>not</a:t>
            </a:r>
            <a:r>
              <a:rPr lang="es-CO" dirty="0"/>
              <a:t> </a:t>
            </a:r>
            <a:r>
              <a:rPr lang="es-CO" dirty="0" err="1"/>
              <a:t>just</a:t>
            </a:r>
            <a:r>
              <a:rPr lang="es-CO" dirty="0"/>
              <a:t> </a:t>
            </a:r>
            <a:r>
              <a:rPr lang="es-CO" dirty="0" err="1"/>
              <a:t>two</a:t>
            </a:r>
            <a:r>
              <a:rPr lang="es-CO" dirty="0"/>
              <a:t>, we can no </a:t>
            </a:r>
            <a:r>
              <a:rPr lang="es-CO" dirty="0" err="1"/>
              <a:t>longer</a:t>
            </a:r>
            <a:r>
              <a:rPr lang="es-CO" dirty="0"/>
              <a:t> define </a:t>
            </a:r>
            <a:r>
              <a:rPr lang="es-CO" dirty="0" err="1"/>
              <a:t>the</a:t>
            </a:r>
            <a:r>
              <a:rPr lang="es-CO" dirty="0"/>
              <a:t> </a:t>
            </a:r>
            <a:r>
              <a:rPr lang="es-CO" dirty="0" err="1"/>
              <a:t>one</a:t>
            </a:r>
            <a:r>
              <a:rPr lang="es-CO" dirty="0"/>
              <a:t> </a:t>
            </a:r>
            <a:r>
              <a:rPr lang="es-CO" dirty="0" err="1"/>
              <a:t>simply</a:t>
            </a:r>
            <a:r>
              <a:rPr lang="es-CO" dirty="0"/>
              <a:t> as </a:t>
            </a:r>
            <a:r>
              <a:rPr lang="es-CO" dirty="0" err="1"/>
              <a:t>the</a:t>
            </a:r>
            <a:r>
              <a:rPr lang="es-CO" dirty="0"/>
              <a:t> </a:t>
            </a:r>
            <a:r>
              <a:rPr lang="es-CO" dirty="0" err="1"/>
              <a:t>opposite</a:t>
            </a:r>
            <a:r>
              <a:rPr lang="es-CO" dirty="0"/>
              <a:t> </a:t>
            </a:r>
            <a:r>
              <a:rPr lang="es-CO" dirty="0" err="1"/>
              <a:t>of</a:t>
            </a:r>
            <a:r>
              <a:rPr lang="es-CO" dirty="0"/>
              <a:t> </a:t>
            </a:r>
            <a:r>
              <a:rPr lang="es-CO" dirty="0" err="1"/>
              <a:t>the</a:t>
            </a:r>
            <a:r>
              <a:rPr lang="es-CO" dirty="0"/>
              <a:t> </a:t>
            </a:r>
            <a:r>
              <a:rPr lang="es-CO" dirty="0" err="1"/>
              <a:t>other</a:t>
            </a:r>
            <a:r>
              <a:rPr lang="es-CO" dirty="0"/>
              <a:t>.” (201)</a:t>
            </a:r>
          </a:p>
        </p:txBody>
      </p:sp>
    </p:spTree>
    <p:extLst>
      <p:ext uri="{BB962C8B-B14F-4D97-AF65-F5344CB8AC3E}">
        <p14:creationId xmlns:p14="http://schemas.microsoft.com/office/powerpoint/2010/main" val="2720141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9F86931-EA99-4022-BC8F-F3E9D4B68FC9}"/>
              </a:ext>
            </a:extLst>
          </p:cNvPr>
          <p:cNvSpPr>
            <a:spLocks noGrp="1"/>
          </p:cNvSpPr>
          <p:nvPr>
            <p:ph idx="1"/>
          </p:nvPr>
        </p:nvSpPr>
        <p:spPr>
          <a:xfrm>
            <a:off x="715617" y="742122"/>
            <a:ext cx="10638183" cy="5434841"/>
          </a:xfrm>
        </p:spPr>
        <p:txBody>
          <a:bodyPr>
            <a:normAutofit fontScale="85000" lnSpcReduction="20000"/>
          </a:bodyPr>
          <a:lstStyle/>
          <a:p>
            <a:pPr marL="0" indent="0">
              <a:buNone/>
            </a:pPr>
            <a:r>
              <a:rPr lang="es-CO" dirty="0"/>
              <a:t>El yo lírico de los romances no es el sujeto romántico que se desborda sobre el mundo. Lorca no excava un espacio interior, privado e íntimo.</a:t>
            </a:r>
          </a:p>
          <a:p>
            <a:pPr marL="0" indent="0">
              <a:buNone/>
            </a:pPr>
            <a:endParaRPr lang="es-CO" dirty="0"/>
          </a:p>
          <a:p>
            <a:pPr marL="0" indent="0" algn="ctr">
              <a:buNone/>
            </a:pPr>
            <a:r>
              <a:rPr lang="es-ES" dirty="0"/>
              <a:t>Existen las montañas, lo sé.</a:t>
            </a:r>
          </a:p>
          <a:p>
            <a:pPr marL="0" indent="0" algn="ctr">
              <a:buNone/>
            </a:pPr>
            <a:endParaRPr lang="es-ES" dirty="0"/>
          </a:p>
          <a:p>
            <a:pPr marL="0" indent="0" algn="ctr">
              <a:buNone/>
            </a:pPr>
            <a:r>
              <a:rPr lang="es-ES" dirty="0"/>
              <a:t>Y los anteojos para la sabiduría,</a:t>
            </a:r>
          </a:p>
          <a:p>
            <a:pPr marL="0" indent="0" algn="ctr">
              <a:buNone/>
            </a:pPr>
            <a:endParaRPr lang="es-ES" dirty="0"/>
          </a:p>
          <a:p>
            <a:pPr marL="0" indent="0" algn="ctr">
              <a:buNone/>
            </a:pPr>
            <a:r>
              <a:rPr lang="es-ES" dirty="0"/>
              <a:t>lo sé. Pero yo no he venido a ver el cielo.</a:t>
            </a:r>
          </a:p>
          <a:p>
            <a:pPr marL="0" indent="0" algn="ctr">
              <a:buNone/>
            </a:pPr>
            <a:endParaRPr lang="es-ES" dirty="0"/>
          </a:p>
          <a:p>
            <a:pPr marL="0" indent="0" algn="ctr">
              <a:buNone/>
            </a:pPr>
            <a:r>
              <a:rPr lang="es-ES" dirty="0"/>
              <a:t>He venido para ver la turbia sangre,</a:t>
            </a:r>
          </a:p>
          <a:p>
            <a:pPr marL="0" indent="0" algn="ctr">
              <a:buNone/>
            </a:pPr>
            <a:endParaRPr lang="es-ES" dirty="0"/>
          </a:p>
          <a:p>
            <a:pPr marL="0" indent="0" algn="ctr">
              <a:buNone/>
            </a:pPr>
            <a:r>
              <a:rPr lang="es-ES" dirty="0"/>
              <a:t>la sangre que lleva las máquinas a las cataratas</a:t>
            </a:r>
          </a:p>
          <a:p>
            <a:pPr marL="0" indent="0" algn="ctr">
              <a:buNone/>
            </a:pPr>
            <a:endParaRPr lang="es-ES" dirty="0"/>
          </a:p>
          <a:p>
            <a:pPr marL="0" indent="0" algn="ctr">
              <a:buNone/>
            </a:pPr>
            <a:r>
              <a:rPr lang="es-ES" dirty="0"/>
              <a:t>y el espíritu a la lengua de la cobra.</a:t>
            </a:r>
          </a:p>
          <a:p>
            <a:pPr marL="0" indent="0">
              <a:buNone/>
            </a:pPr>
            <a:endParaRPr lang="es-ES" dirty="0"/>
          </a:p>
        </p:txBody>
      </p:sp>
    </p:spTree>
    <p:extLst>
      <p:ext uri="{BB962C8B-B14F-4D97-AF65-F5344CB8AC3E}">
        <p14:creationId xmlns:p14="http://schemas.microsoft.com/office/powerpoint/2010/main" val="955964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159C8B-E0B8-42CE-A614-F50DAC5DA6C3}"/>
              </a:ext>
            </a:extLst>
          </p:cNvPr>
          <p:cNvSpPr>
            <a:spLocks noGrp="1"/>
          </p:cNvSpPr>
          <p:nvPr>
            <p:ph type="title"/>
          </p:nvPr>
        </p:nvSpPr>
        <p:spPr/>
        <p:txBody>
          <a:bodyPr/>
          <a:lstStyle/>
          <a:p>
            <a:r>
              <a:rPr lang="es-CO" dirty="0"/>
              <a:t>No hay en Lorca distinción entre sujeto y objeto. </a:t>
            </a:r>
          </a:p>
        </p:txBody>
      </p:sp>
      <p:pic>
        <p:nvPicPr>
          <p:cNvPr id="5" name="Marcador de contenido 4">
            <a:extLst>
              <a:ext uri="{FF2B5EF4-FFF2-40B4-BE49-F238E27FC236}">
                <a16:creationId xmlns:a16="http://schemas.microsoft.com/office/drawing/2014/main" id="{50A1BA8D-D360-4A12-BD53-5B6F9183B590}"/>
              </a:ext>
            </a:extLst>
          </p:cNvPr>
          <p:cNvPicPr>
            <a:picLocks noGrp="1" noChangeAspect="1"/>
          </p:cNvPicPr>
          <p:nvPr>
            <p:ph idx="1"/>
          </p:nvPr>
        </p:nvPicPr>
        <p:blipFill rotWithShape="1">
          <a:blip r:embed="rId2"/>
          <a:srcRect l="34760" t="30529" r="17638" b="8256"/>
          <a:stretch/>
        </p:blipFill>
        <p:spPr>
          <a:xfrm>
            <a:off x="3180522" y="1931479"/>
            <a:ext cx="6016488" cy="4350051"/>
          </a:xfrm>
        </p:spPr>
      </p:pic>
    </p:spTree>
    <p:extLst>
      <p:ext uri="{BB962C8B-B14F-4D97-AF65-F5344CB8AC3E}">
        <p14:creationId xmlns:p14="http://schemas.microsoft.com/office/powerpoint/2010/main" val="1983301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D76BD9-AF4B-4288-84FF-6CBB6757DBAC}"/>
              </a:ext>
            </a:extLst>
          </p:cNvPr>
          <p:cNvSpPr>
            <a:spLocks noGrp="1"/>
          </p:cNvSpPr>
          <p:nvPr>
            <p:ph type="title"/>
          </p:nvPr>
        </p:nvSpPr>
        <p:spPr/>
        <p:txBody>
          <a:bodyPr/>
          <a:lstStyle/>
          <a:p>
            <a:r>
              <a:rPr lang="es-CO" dirty="0"/>
              <a:t>https://www.youtube.com/watch?v=HwJKOsY_dw0</a:t>
            </a:r>
          </a:p>
        </p:txBody>
      </p:sp>
      <p:sp>
        <p:nvSpPr>
          <p:cNvPr id="3" name="Marcador de contenido 2">
            <a:extLst>
              <a:ext uri="{FF2B5EF4-FFF2-40B4-BE49-F238E27FC236}">
                <a16:creationId xmlns:a16="http://schemas.microsoft.com/office/drawing/2014/main" id="{C60638D1-06A4-46CA-A573-3B1F80D2A46D}"/>
              </a:ext>
            </a:extLst>
          </p:cNvPr>
          <p:cNvSpPr>
            <a:spLocks noGrp="1"/>
          </p:cNvSpPr>
          <p:nvPr>
            <p:ph idx="1"/>
          </p:nvPr>
        </p:nvSpPr>
        <p:spPr/>
        <p:txBody>
          <a:bodyPr/>
          <a:lstStyle/>
          <a:p>
            <a:endParaRPr lang="es-CO"/>
          </a:p>
        </p:txBody>
      </p:sp>
      <p:pic>
        <p:nvPicPr>
          <p:cNvPr id="5" name="Imagen 4">
            <a:extLst>
              <a:ext uri="{FF2B5EF4-FFF2-40B4-BE49-F238E27FC236}">
                <a16:creationId xmlns:a16="http://schemas.microsoft.com/office/drawing/2014/main" id="{7028F8A7-BF46-4B9F-9B1A-4BCF452B611B}"/>
              </a:ext>
            </a:extLst>
          </p:cNvPr>
          <p:cNvPicPr>
            <a:picLocks noChangeAspect="1"/>
          </p:cNvPicPr>
          <p:nvPr/>
        </p:nvPicPr>
        <p:blipFill rotWithShape="1">
          <a:blip r:embed="rId2"/>
          <a:srcRect l="10217" t="19502" r="41957" b="17018"/>
          <a:stretch/>
        </p:blipFill>
        <p:spPr>
          <a:xfrm>
            <a:off x="2782957" y="1960562"/>
            <a:ext cx="5830957" cy="435133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07009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E2A20CD-E6AE-450E-985A-C3A1D1FE0611}"/>
              </a:ext>
            </a:extLst>
          </p:cNvPr>
          <p:cNvSpPr>
            <a:spLocks noGrp="1"/>
          </p:cNvSpPr>
          <p:nvPr>
            <p:ph idx="1"/>
          </p:nvPr>
        </p:nvSpPr>
        <p:spPr/>
        <p:txBody>
          <a:bodyPr/>
          <a:lstStyle/>
          <a:p>
            <a:pPr marL="0" indent="0">
              <a:buNone/>
            </a:pPr>
            <a:r>
              <a:rPr lang="es-CO" dirty="0"/>
              <a:t>En la constelación codificada del poema, naturaleza, historia y sujeto no son únicamente discursivos (Los poemas de Lorca no son únicamente bloques de convención poética).</a:t>
            </a:r>
          </a:p>
          <a:p>
            <a:pPr marL="0" indent="0">
              <a:buNone/>
            </a:pPr>
            <a:endParaRPr lang="es-CO" dirty="0"/>
          </a:p>
          <a:p>
            <a:pPr marL="0" indent="0">
              <a:buNone/>
            </a:pPr>
            <a:r>
              <a:rPr lang="es-CO" dirty="0"/>
              <a:t>Sin embargo, </a:t>
            </a:r>
            <a:r>
              <a:rPr lang="es-CO" b="1" dirty="0"/>
              <a:t>sujeto y objeto, lo humano y lo no-humano, forman pasajes de continuidad. </a:t>
            </a:r>
          </a:p>
          <a:p>
            <a:pPr marL="0" indent="0">
              <a:buNone/>
            </a:pPr>
            <a:endParaRPr lang="es-CO" dirty="0"/>
          </a:p>
          <a:p>
            <a:pPr marL="0" indent="0">
              <a:buNone/>
            </a:pPr>
            <a:endParaRPr lang="es-CO" dirty="0"/>
          </a:p>
          <a:p>
            <a:pPr marL="0" indent="0">
              <a:buNone/>
            </a:pPr>
            <a:endParaRPr lang="es-CO" dirty="0"/>
          </a:p>
        </p:txBody>
      </p:sp>
    </p:spTree>
    <p:extLst>
      <p:ext uri="{BB962C8B-B14F-4D97-AF65-F5344CB8AC3E}">
        <p14:creationId xmlns:p14="http://schemas.microsoft.com/office/powerpoint/2010/main" val="1535182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D28CE7F-C881-420F-8AAC-1E7FD41C50B1}"/>
              </a:ext>
            </a:extLst>
          </p:cNvPr>
          <p:cNvSpPr>
            <a:spLocks noGrp="1"/>
          </p:cNvSpPr>
          <p:nvPr>
            <p:ph idx="1"/>
          </p:nvPr>
        </p:nvSpPr>
        <p:spPr/>
        <p:txBody>
          <a:bodyPr>
            <a:normAutofit fontScale="92500"/>
          </a:bodyPr>
          <a:lstStyle/>
          <a:p>
            <a:pPr marL="0" indent="0" algn="ctr">
              <a:buNone/>
            </a:pPr>
            <a:r>
              <a:rPr lang="es-CO" sz="4800" dirty="0"/>
              <a:t>El mundo es histórico y natural, lengua poética y expresión de una singularidad, colectivo e individual.</a:t>
            </a:r>
          </a:p>
          <a:p>
            <a:pPr marL="0" indent="0" algn="ctr">
              <a:buNone/>
            </a:pPr>
            <a:endParaRPr lang="es-CO" sz="4800" dirty="0"/>
          </a:p>
          <a:p>
            <a:pPr marL="0" indent="0" algn="ctr">
              <a:buNone/>
            </a:pPr>
            <a:r>
              <a:rPr lang="es-CO" sz="4800" dirty="0"/>
              <a:t>En Lorca encontramos una </a:t>
            </a:r>
            <a:r>
              <a:rPr lang="es-CO" sz="4800" b="1" dirty="0"/>
              <a:t>alternativa</a:t>
            </a:r>
            <a:r>
              <a:rPr lang="es-CO" sz="4800" dirty="0"/>
              <a:t> a la división moderna entre naturaleza y cultura.</a:t>
            </a:r>
          </a:p>
          <a:p>
            <a:pPr marL="0" indent="0">
              <a:buNone/>
            </a:pPr>
            <a:endParaRPr lang="es-CO" dirty="0"/>
          </a:p>
        </p:txBody>
      </p:sp>
    </p:spTree>
    <p:extLst>
      <p:ext uri="{BB962C8B-B14F-4D97-AF65-F5344CB8AC3E}">
        <p14:creationId xmlns:p14="http://schemas.microsoft.com/office/powerpoint/2010/main" val="1017853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laça espanya 1928 | Barcelona city, Barcelona spain, Barcelona catalonia">
            <a:extLst>
              <a:ext uri="{FF2B5EF4-FFF2-40B4-BE49-F238E27FC236}">
                <a16:creationId xmlns:a16="http://schemas.microsoft.com/office/drawing/2014/main" id="{43DBFFCD-0E26-45A6-A15B-8E7212BE4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077" y="270020"/>
            <a:ext cx="7456472" cy="561394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C109AF8C-D56B-4474-81D5-196FEE984691}"/>
              </a:ext>
            </a:extLst>
          </p:cNvPr>
          <p:cNvSpPr txBox="1"/>
          <p:nvPr/>
        </p:nvSpPr>
        <p:spPr>
          <a:xfrm>
            <a:off x="2001077" y="6387548"/>
            <a:ext cx="3064429" cy="369332"/>
          </a:xfrm>
          <a:prstGeom prst="rect">
            <a:avLst/>
          </a:prstGeom>
          <a:noFill/>
        </p:spPr>
        <p:txBody>
          <a:bodyPr wrap="none" rtlCol="0">
            <a:spAutoFit/>
          </a:bodyPr>
          <a:lstStyle/>
          <a:p>
            <a:r>
              <a:rPr lang="es-CO" dirty="0"/>
              <a:t>Barcelona, Plaza España, 1928.</a:t>
            </a:r>
          </a:p>
        </p:txBody>
      </p:sp>
    </p:spTree>
    <p:extLst>
      <p:ext uri="{BB962C8B-B14F-4D97-AF65-F5344CB8AC3E}">
        <p14:creationId xmlns:p14="http://schemas.microsoft.com/office/powerpoint/2010/main" val="3910648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4A3D081-8FAC-4205-B07E-9698683DC13B}"/>
              </a:ext>
            </a:extLst>
          </p:cNvPr>
          <p:cNvSpPr>
            <a:spLocks noGrp="1"/>
          </p:cNvSpPr>
          <p:nvPr>
            <p:ph idx="1"/>
          </p:nvPr>
        </p:nvSpPr>
        <p:spPr>
          <a:xfrm>
            <a:off x="838200" y="365760"/>
            <a:ext cx="10515600" cy="5811203"/>
          </a:xfrm>
        </p:spPr>
        <p:txBody>
          <a:bodyPr/>
          <a:lstStyle/>
          <a:p>
            <a:pPr marL="0" indent="0">
              <a:buNone/>
            </a:pPr>
            <a:r>
              <a:rPr lang="es-CO" dirty="0"/>
              <a:t>El </a:t>
            </a:r>
            <a:r>
              <a:rPr lang="es-CO" i="1" dirty="0"/>
              <a:t>Romancero gitano </a:t>
            </a:r>
            <a:r>
              <a:rPr lang="es-CO" dirty="0"/>
              <a:t>entra en diálogo con la tradición literaria española. El diálogo con la tradición, a través de la forma, no solo establece discursivamente la nación. Los romances de García Lorca recrean un mundo premoderno. Los poemas fueron publicados en 1928; fue un tiempo de revolución política, pero también científica. La vuelta al mundo premoderno no puede reducirse al mito, lo mítico: la fundación de la república española en lengua poética. En cambio, lo que intentaré demostrar a continuación, </a:t>
            </a:r>
            <a:r>
              <a:rPr lang="es-CO" b="1" dirty="0"/>
              <a:t>García Lorca rearticula la relación entre naturaleza y cultura.</a:t>
            </a:r>
            <a:r>
              <a:rPr lang="es-CO" dirty="0"/>
              <a:t> Y en el rearticular de esta relación el poeta crítica, y reacciona, a la llegada de la modernidad a la España de principios de siglo.</a:t>
            </a:r>
          </a:p>
        </p:txBody>
      </p:sp>
    </p:spTree>
    <p:extLst>
      <p:ext uri="{BB962C8B-B14F-4D97-AF65-F5344CB8AC3E}">
        <p14:creationId xmlns:p14="http://schemas.microsoft.com/office/powerpoint/2010/main" val="1226777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6EF710-054E-461D-905B-2E4D6FC5CCC9}"/>
              </a:ext>
            </a:extLst>
          </p:cNvPr>
          <p:cNvSpPr>
            <a:spLocks noGrp="1"/>
          </p:cNvSpPr>
          <p:nvPr>
            <p:ph type="title"/>
          </p:nvPr>
        </p:nvSpPr>
        <p:spPr/>
        <p:txBody>
          <a:bodyPr/>
          <a:lstStyle/>
          <a:p>
            <a:r>
              <a:rPr lang="es-CO" dirty="0"/>
              <a:t>Tradición: lírica popular y pasado árabe</a:t>
            </a:r>
          </a:p>
        </p:txBody>
      </p:sp>
      <p:pic>
        <p:nvPicPr>
          <p:cNvPr id="5" name="Marcador de contenido 4">
            <a:extLst>
              <a:ext uri="{FF2B5EF4-FFF2-40B4-BE49-F238E27FC236}">
                <a16:creationId xmlns:a16="http://schemas.microsoft.com/office/drawing/2014/main" id="{0678E9E2-80A8-426B-BE70-DE97510C4139}"/>
              </a:ext>
            </a:extLst>
          </p:cNvPr>
          <p:cNvPicPr>
            <a:picLocks noGrp="1" noChangeAspect="1"/>
          </p:cNvPicPr>
          <p:nvPr>
            <p:ph idx="1"/>
          </p:nvPr>
        </p:nvPicPr>
        <p:blipFill rotWithShape="1">
          <a:blip r:embed="rId2"/>
          <a:srcRect l="35580" t="33696" r="15525" b="7464"/>
          <a:stretch/>
        </p:blipFill>
        <p:spPr>
          <a:xfrm>
            <a:off x="2138289" y="1978282"/>
            <a:ext cx="6625883" cy="4482941"/>
          </a:xfrm>
        </p:spPr>
      </p:pic>
    </p:spTree>
    <p:extLst>
      <p:ext uri="{BB962C8B-B14F-4D97-AF65-F5344CB8AC3E}">
        <p14:creationId xmlns:p14="http://schemas.microsoft.com/office/powerpoint/2010/main" val="1753254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7CFA5-A5FB-4A6E-8BDA-C2A8A62105CA}"/>
              </a:ext>
            </a:extLst>
          </p:cNvPr>
          <p:cNvSpPr>
            <a:spLocks noGrp="1"/>
          </p:cNvSpPr>
          <p:nvPr>
            <p:ph type="title"/>
          </p:nvPr>
        </p:nvSpPr>
        <p:spPr/>
        <p:txBody>
          <a:bodyPr>
            <a:normAutofit/>
          </a:bodyPr>
          <a:lstStyle/>
          <a:p>
            <a:r>
              <a:rPr lang="es-CO" b="1" dirty="0"/>
              <a:t>Lírica popular: https://www.youtube.com/</a:t>
            </a:r>
            <a:br>
              <a:rPr lang="es-CO" b="1" dirty="0"/>
            </a:br>
            <a:r>
              <a:rPr lang="es-CO" b="1" dirty="0" err="1"/>
              <a:t>watch?v</a:t>
            </a:r>
            <a:r>
              <a:rPr lang="es-CO" b="1" dirty="0"/>
              <a:t>=xRFyGDTaHD0</a:t>
            </a:r>
          </a:p>
        </p:txBody>
      </p:sp>
      <p:pic>
        <p:nvPicPr>
          <p:cNvPr id="5" name="Marcador de contenido 4">
            <a:extLst>
              <a:ext uri="{FF2B5EF4-FFF2-40B4-BE49-F238E27FC236}">
                <a16:creationId xmlns:a16="http://schemas.microsoft.com/office/drawing/2014/main" id="{68A4F207-5C00-499D-B77F-38EF3E513CAE}"/>
              </a:ext>
            </a:extLst>
          </p:cNvPr>
          <p:cNvPicPr>
            <a:picLocks noGrp="1" noChangeAspect="1"/>
          </p:cNvPicPr>
          <p:nvPr>
            <p:ph idx="1"/>
          </p:nvPr>
        </p:nvPicPr>
        <p:blipFill rotWithShape="1">
          <a:blip r:embed="rId2"/>
          <a:srcRect l="10617" t="20478" r="42124" b="17697"/>
          <a:stretch/>
        </p:blipFill>
        <p:spPr>
          <a:xfrm>
            <a:off x="3034748" y="2175277"/>
            <a:ext cx="5618922" cy="413275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28236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E7974B-7471-4874-B8ED-97B101805FA9}"/>
              </a:ext>
            </a:extLst>
          </p:cNvPr>
          <p:cNvSpPr>
            <a:spLocks noGrp="1"/>
          </p:cNvSpPr>
          <p:nvPr>
            <p:ph type="title"/>
          </p:nvPr>
        </p:nvSpPr>
        <p:spPr/>
        <p:txBody>
          <a:bodyPr>
            <a:normAutofit/>
          </a:bodyPr>
          <a:lstStyle/>
          <a:p>
            <a:r>
              <a:rPr lang="es-CO" sz="2800" dirty="0">
                <a:latin typeface="+mn-lt"/>
              </a:rPr>
              <a:t>Frenk, Margit. </a:t>
            </a:r>
            <a:r>
              <a:rPr lang="es-ES" sz="2800" i="1" dirty="0">
                <a:effectLst/>
                <a:latin typeface="+mn-lt"/>
              </a:rPr>
              <a:t>Lírica española de tipo popular. </a:t>
            </a:r>
            <a:r>
              <a:rPr lang="es-ES" sz="2800" dirty="0">
                <a:effectLst/>
                <a:latin typeface="+mn-lt"/>
              </a:rPr>
              <a:t>Cátedra, 2004.</a:t>
            </a:r>
            <a:br>
              <a:rPr lang="es-ES" sz="2800" b="0" i="0" u="sng" dirty="0">
                <a:solidFill>
                  <a:srgbClr val="1A0DAB"/>
                </a:solidFill>
                <a:effectLst/>
                <a:latin typeface="+mn-lt"/>
              </a:rPr>
            </a:br>
            <a:endParaRPr lang="es-CO" sz="2800" dirty="0">
              <a:latin typeface="+mn-lt"/>
            </a:endParaRPr>
          </a:p>
        </p:txBody>
      </p:sp>
      <p:pic>
        <p:nvPicPr>
          <p:cNvPr id="8" name="Marcador de contenido 7">
            <a:extLst>
              <a:ext uri="{FF2B5EF4-FFF2-40B4-BE49-F238E27FC236}">
                <a16:creationId xmlns:a16="http://schemas.microsoft.com/office/drawing/2014/main" id="{990A9257-7949-4637-8E59-7E8240EF0C39}"/>
              </a:ext>
            </a:extLst>
          </p:cNvPr>
          <p:cNvPicPr>
            <a:picLocks noGrp="1" noChangeAspect="1"/>
          </p:cNvPicPr>
          <p:nvPr>
            <p:ph idx="1"/>
          </p:nvPr>
        </p:nvPicPr>
        <p:blipFill rotWithShape="1">
          <a:blip r:embed="rId2"/>
          <a:srcRect l="33562" t="16215" r="50000" b="11302"/>
          <a:stretch/>
        </p:blipFill>
        <p:spPr>
          <a:xfrm>
            <a:off x="1842051" y="1432892"/>
            <a:ext cx="1987826" cy="4928152"/>
          </a:xfrm>
        </p:spPr>
      </p:pic>
      <p:sp>
        <p:nvSpPr>
          <p:cNvPr id="9" name="CuadroTexto 8">
            <a:extLst>
              <a:ext uri="{FF2B5EF4-FFF2-40B4-BE49-F238E27FC236}">
                <a16:creationId xmlns:a16="http://schemas.microsoft.com/office/drawing/2014/main" id="{B9CEF244-4D76-4E87-BBA8-9151BE534970}"/>
              </a:ext>
            </a:extLst>
          </p:cNvPr>
          <p:cNvSpPr txBox="1"/>
          <p:nvPr/>
        </p:nvSpPr>
        <p:spPr>
          <a:xfrm>
            <a:off x="5638799" y="2975113"/>
            <a:ext cx="2723325" cy="2585323"/>
          </a:xfrm>
          <a:prstGeom prst="rect">
            <a:avLst/>
          </a:prstGeom>
          <a:noFill/>
        </p:spPr>
        <p:txBody>
          <a:bodyPr wrap="square" rtlCol="0">
            <a:spAutoFit/>
          </a:bodyPr>
          <a:lstStyle/>
          <a:p>
            <a:r>
              <a:rPr lang="es-CO" b="1" dirty="0"/>
              <a:t>Paralelismo: </a:t>
            </a:r>
            <a:r>
              <a:rPr lang="es-ES" dirty="0"/>
              <a:t>distribuir paralelamente las palabras, sintagmas y oraciones para conseguir el efecto rítmico-secuencial (recurrencia) en un texto.</a:t>
            </a:r>
            <a:endParaRPr lang="es-CO" dirty="0"/>
          </a:p>
          <a:p>
            <a:endParaRPr lang="es-CO" dirty="0"/>
          </a:p>
          <a:p>
            <a:r>
              <a:rPr lang="es-CO" b="1" dirty="0"/>
              <a:t>Motivos</a:t>
            </a:r>
          </a:p>
          <a:p>
            <a:endParaRPr lang="es-CO" dirty="0"/>
          </a:p>
        </p:txBody>
      </p:sp>
    </p:spTree>
    <p:extLst>
      <p:ext uri="{BB962C8B-B14F-4D97-AF65-F5344CB8AC3E}">
        <p14:creationId xmlns:p14="http://schemas.microsoft.com/office/powerpoint/2010/main" val="1469466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51D36D-27C5-434E-A3BC-288158B586C0}"/>
              </a:ext>
            </a:extLst>
          </p:cNvPr>
          <p:cNvSpPr>
            <a:spLocks noGrp="1"/>
          </p:cNvSpPr>
          <p:nvPr>
            <p:ph type="title"/>
          </p:nvPr>
        </p:nvSpPr>
        <p:spPr/>
        <p:txBody>
          <a:bodyPr/>
          <a:lstStyle/>
          <a:p>
            <a:r>
              <a:rPr lang="es-CO" dirty="0"/>
              <a:t>“San Miguel”</a:t>
            </a:r>
          </a:p>
        </p:txBody>
      </p:sp>
      <p:pic>
        <p:nvPicPr>
          <p:cNvPr id="5" name="Marcador de contenido 4">
            <a:extLst>
              <a:ext uri="{FF2B5EF4-FFF2-40B4-BE49-F238E27FC236}">
                <a16:creationId xmlns:a16="http://schemas.microsoft.com/office/drawing/2014/main" id="{461224BD-E581-410C-96EE-10280B92548B}"/>
              </a:ext>
            </a:extLst>
          </p:cNvPr>
          <p:cNvPicPr>
            <a:picLocks noGrp="1" noChangeAspect="1"/>
          </p:cNvPicPr>
          <p:nvPr>
            <p:ph idx="1"/>
          </p:nvPr>
        </p:nvPicPr>
        <p:blipFill rotWithShape="1">
          <a:blip r:embed="rId2"/>
          <a:srcRect l="35216" t="21571" r="45085" b="55395"/>
          <a:stretch/>
        </p:blipFill>
        <p:spPr>
          <a:xfrm>
            <a:off x="4951828" y="1139482"/>
            <a:ext cx="6763509" cy="4459459"/>
          </a:xfrm>
        </p:spPr>
      </p:pic>
    </p:spTree>
    <p:extLst>
      <p:ext uri="{BB962C8B-B14F-4D97-AF65-F5344CB8AC3E}">
        <p14:creationId xmlns:p14="http://schemas.microsoft.com/office/powerpoint/2010/main" val="411226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DC752-50C3-430C-9117-7EC13931C936}"/>
              </a:ext>
            </a:extLst>
          </p:cNvPr>
          <p:cNvSpPr>
            <a:spLocks noGrp="1"/>
          </p:cNvSpPr>
          <p:nvPr>
            <p:ph type="title"/>
          </p:nvPr>
        </p:nvSpPr>
        <p:spPr/>
        <p:txBody>
          <a:bodyPr/>
          <a:lstStyle/>
          <a:p>
            <a:r>
              <a:rPr lang="es-CO" dirty="0"/>
              <a:t>“La casada infiel”</a:t>
            </a:r>
          </a:p>
        </p:txBody>
      </p:sp>
      <p:pic>
        <p:nvPicPr>
          <p:cNvPr id="6" name="Marcador de contenido 5">
            <a:extLst>
              <a:ext uri="{FF2B5EF4-FFF2-40B4-BE49-F238E27FC236}">
                <a16:creationId xmlns:a16="http://schemas.microsoft.com/office/drawing/2014/main" id="{9F42690E-6B9F-43D8-BB28-5E67164254FD}"/>
              </a:ext>
            </a:extLst>
          </p:cNvPr>
          <p:cNvPicPr>
            <a:picLocks noGrp="1" noChangeAspect="1"/>
          </p:cNvPicPr>
          <p:nvPr>
            <p:ph idx="1"/>
          </p:nvPr>
        </p:nvPicPr>
        <p:blipFill rotWithShape="1">
          <a:blip r:embed="rId2"/>
          <a:srcRect l="35035" t="26583" r="44244" b="23952"/>
          <a:stretch/>
        </p:blipFill>
        <p:spPr>
          <a:xfrm>
            <a:off x="5190978" y="823517"/>
            <a:ext cx="3882683" cy="5210966"/>
          </a:xfrm>
        </p:spPr>
      </p:pic>
    </p:spTree>
    <p:extLst>
      <p:ext uri="{BB962C8B-B14F-4D97-AF65-F5344CB8AC3E}">
        <p14:creationId xmlns:p14="http://schemas.microsoft.com/office/powerpoint/2010/main" val="3082361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926D42-5717-4F9D-AD05-E96801219691}"/>
              </a:ext>
            </a:extLst>
          </p:cNvPr>
          <p:cNvSpPr>
            <a:spLocks noGrp="1"/>
          </p:cNvSpPr>
          <p:nvPr>
            <p:ph type="title"/>
          </p:nvPr>
        </p:nvSpPr>
        <p:spPr/>
        <p:txBody>
          <a:bodyPr/>
          <a:lstStyle/>
          <a:p>
            <a:r>
              <a:rPr lang="es-CO" dirty="0"/>
              <a:t>El </a:t>
            </a:r>
            <a:r>
              <a:rPr lang="es-CO" b="1" dirty="0"/>
              <a:t>romance</a:t>
            </a:r>
          </a:p>
        </p:txBody>
      </p:sp>
      <p:sp>
        <p:nvSpPr>
          <p:cNvPr id="3" name="Marcador de contenido 2">
            <a:extLst>
              <a:ext uri="{FF2B5EF4-FFF2-40B4-BE49-F238E27FC236}">
                <a16:creationId xmlns:a16="http://schemas.microsoft.com/office/drawing/2014/main" id="{6B60D22A-8D41-40C4-8CFD-F4AE9936FF56}"/>
              </a:ext>
            </a:extLst>
          </p:cNvPr>
          <p:cNvSpPr>
            <a:spLocks noGrp="1"/>
          </p:cNvSpPr>
          <p:nvPr>
            <p:ph idx="1"/>
          </p:nvPr>
        </p:nvSpPr>
        <p:spPr/>
        <p:txBody>
          <a:bodyPr/>
          <a:lstStyle/>
          <a:p>
            <a:r>
              <a:rPr lang="es-ES" dirty="0"/>
              <a:t>Octosílabos rimados en asonante en los versos pares (forma)</a:t>
            </a:r>
          </a:p>
          <a:p>
            <a:r>
              <a:rPr lang="es-ES" dirty="0"/>
              <a:t>Siglo XV</a:t>
            </a:r>
          </a:p>
          <a:p>
            <a:r>
              <a:rPr lang="es-ES" dirty="0"/>
              <a:t>Materia histórica: Los romances son híbridos, en forma y contenido. No son únicamente populares, eran textos escritos y autoritativos, en el sentido en que trataban materia histórica. </a:t>
            </a:r>
          </a:p>
          <a:p>
            <a:r>
              <a:rPr lang="es-ES" dirty="0"/>
              <a:t>Es posible establecer continuidad entre los romances y lírica española de tipo popular a través de los motivos y </a:t>
            </a:r>
            <a:r>
              <a:rPr lang="es-ES" dirty="0" err="1"/>
              <a:t>topoi</a:t>
            </a:r>
            <a:r>
              <a:rPr lang="es-ES" dirty="0"/>
              <a:t>. </a:t>
            </a:r>
          </a:p>
          <a:p>
            <a:r>
              <a:rPr lang="es-ES" dirty="0"/>
              <a:t>Sin embargo, el romance establece un lugar de enunciación masculino, hace narrativos eventos históricos.</a:t>
            </a:r>
            <a:endParaRPr lang="es-CO" dirty="0"/>
          </a:p>
        </p:txBody>
      </p:sp>
    </p:spTree>
    <p:extLst>
      <p:ext uri="{BB962C8B-B14F-4D97-AF65-F5344CB8AC3E}">
        <p14:creationId xmlns:p14="http://schemas.microsoft.com/office/powerpoint/2010/main" val="18637253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1344</Words>
  <Application>Microsoft Office PowerPoint</Application>
  <PresentationFormat>寬螢幕</PresentationFormat>
  <Paragraphs>77</Paragraphs>
  <Slides>22</Slides>
  <Notes>0</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22</vt:i4>
      </vt:variant>
    </vt:vector>
  </HeadingPairs>
  <TitlesOfParts>
    <vt:vector size="26" baseType="lpstr">
      <vt:lpstr>Arial</vt:lpstr>
      <vt:lpstr>Calibri</vt:lpstr>
      <vt:lpstr>Calibri Light</vt:lpstr>
      <vt:lpstr>Tema de Office</vt:lpstr>
      <vt:lpstr>Luna y sangre</vt:lpstr>
      <vt:lpstr>https://www.youtube.com/watch?v=HwJKOsY_dw0</vt:lpstr>
      <vt:lpstr>PowerPoint 簡報</vt:lpstr>
      <vt:lpstr>Tradición: lírica popular y pasado árabe</vt:lpstr>
      <vt:lpstr>Lírica popular: https://www.youtube.com/ watch?v=xRFyGDTaHD0</vt:lpstr>
      <vt:lpstr>Frenk, Margit. Lírica española de tipo popular. Cátedra, 2004. </vt:lpstr>
      <vt:lpstr>“San Miguel”</vt:lpstr>
      <vt:lpstr>“La casada infiel”</vt:lpstr>
      <vt:lpstr>El romance</vt:lpstr>
      <vt:lpstr>“Romance del conde Olinos”</vt:lpstr>
      <vt:lpstr>PowerPoint 簡報</vt:lpstr>
      <vt:lpstr>PowerPoint 簡報</vt:lpstr>
      <vt:lpstr>Latour, Bruno. We Have Never Been Modern. Harvard UP, 1993.</vt:lpstr>
      <vt:lpstr>PowerPoint 簡報</vt:lpstr>
      <vt:lpstr>“Romance de la guardia civil española”</vt:lpstr>
      <vt:lpstr>Naturaleza-cultura</vt:lpstr>
      <vt:lpstr>Latour, Bruno. An Inquiry Into Modes of Existence. Harvard Up, 2013.</vt:lpstr>
      <vt:lpstr>PowerPoint 簡報</vt:lpstr>
      <vt:lpstr>No hay en Lorca distinción entre sujeto y objeto. </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Luna y sangre</dc:title>
  <dc:creator>mmmanriquef@hotmail.com</dc:creator>
  <cp:lastModifiedBy>喬冠豪</cp:lastModifiedBy>
  <cp:revision>2</cp:revision>
  <dcterms:created xsi:type="dcterms:W3CDTF">2021-12-13T04:45:54Z</dcterms:created>
  <dcterms:modified xsi:type="dcterms:W3CDTF">2021-12-17T16:56:56Z</dcterms:modified>
</cp:coreProperties>
</file>