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2" r:id="rId15"/>
    <p:sldId id="273" r:id="rId16"/>
    <p:sldId id="274" r:id="rId17"/>
    <p:sldId id="275" r:id="rId18"/>
  </p:sldIdLst>
  <p:sldSz cx="12192000" cy="6858000"/>
  <p:notesSz cx="6858000" cy="9144000"/>
  <p:embeddedFontLst>
    <p:embeddedFont>
      <p:font typeface="微軟正黑體" panose="020B0604030504040204" pitchFamily="34" charset="-120"/>
      <p:regular r:id="rId20"/>
      <p:bold r:id="rId21"/>
    </p:embeddedFont>
    <p:embeddedFont>
      <p:font typeface="Calibri" panose="020F0502020204030204" pitchFamily="34" charset="0"/>
      <p:regular r:id="rId22"/>
      <p:bold r:id="rId23"/>
      <p:italic r:id="rId24"/>
      <p:boldItalic r:id="rId25"/>
    </p:embeddedFont>
    <p:embeddedFont>
      <p:font typeface="Gill Sans" panose="020B0502020104020203" pitchFamily="34" charset="-79"/>
      <p:regular r:id="rId26"/>
      <p:bold r:id="rId27"/>
    </p:embeddedFont>
  </p:embeddedFontLst>
  <p:custDataLst>
    <p:tags r:id="rId2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s9NjaxlUHTpL3KixCGNXtJEZX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Hola a todos, buenas tardes, mi nombre es Yusyuan y estoy estudiando ingeniería mecánica en la Universidad de Nacional Taiwán. Hoy vamos a discutir de esta obra, se llama la canción del pirata. Es una obra escrita por José de Espronceda en la Era Romántica de España. La mayoría de sus descripciones y metáforas también están relacionadas con el trasfondo histórico actual. Hoy voy a compartir este asunto.</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Después de leer el espíritu de los piratas, veamos cómo se describen personajes como los guardabosques en la literatura china.</a:t>
            </a:r>
            <a:endParaRPr/>
          </a:p>
          <a:p>
            <a:pPr marL="0" lvl="0" indent="0" algn="l" rtl="0">
              <a:lnSpc>
                <a:spcPct val="100000"/>
              </a:lnSpc>
              <a:spcBef>
                <a:spcPct val="0"/>
              </a:spcBef>
              <a:spcAft>
                <a:spcPct val="0"/>
              </a:spcAft>
              <a:buSzPts val="1400"/>
              <a:buNone/>
            </a:pPr>
            <a:r>
              <a:rPr lang="es-ES"/>
              <a:t>Según la definición de los registros históricos de las obras literarias chinas, el guardabosques es ...</a:t>
            </a:r>
            <a:endParaRPr/>
          </a:p>
          <a:p>
            <a:pPr marL="0" lvl="0" indent="0" algn="l" rtl="0">
              <a:lnSpc>
                <a:spcPct val="100000"/>
              </a:lnSpc>
              <a:spcBef>
                <a:spcPct val="0"/>
              </a:spcBef>
              <a:spcAft>
                <a:spcPct val="0"/>
              </a:spcAft>
              <a:buSzPts val="1400"/>
              <a:buNone/>
            </a:pPr>
            <a:r>
              <a:rPr lang="es-ES"/>
              <a:t>En otras palabras, tienen un conjunto de reglas para sus propias vidas y, a menudo, ayudan a la gente, pero generalmente se salen de la ley.</a:t>
            </a:r>
            <a:endParaRPr/>
          </a:p>
        </p:txBody>
      </p:sp>
      <p:sp>
        <p:nvSpPr>
          <p:cNvPr id="278" name="Google Shape;2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También hemos resuelto su pensamiento rebelde. Los guardabosques y los piratas también se encuentran en una era complicada.</a:t>
            </a:r>
            <a:endParaRPr/>
          </a:p>
          <a:p>
            <a:pPr marL="0" lvl="0" indent="0" algn="l" rtl="0">
              <a:lnSpc>
                <a:spcPct val="100000"/>
              </a:lnSpc>
              <a:spcBef>
                <a:spcPct val="0"/>
              </a:spcBef>
              <a:spcAft>
                <a:spcPct val="0"/>
              </a:spcAft>
              <a:buSzPts val="1400"/>
              <a:buNone/>
            </a:pPr>
            <a:r>
              <a:rPr lang="es-ES"/>
              <a:t> Los guardabosques actúan principalmente de acuerdo con su propia justicia y estándares en lugar de las leyes, </a:t>
            </a:r>
            <a:endParaRPr/>
          </a:p>
          <a:p>
            <a:pPr marL="0" lvl="0" indent="0" algn="l" rtl="0">
              <a:lnSpc>
                <a:spcPct val="100000"/>
              </a:lnSpc>
              <a:spcBef>
                <a:spcPct val="0"/>
              </a:spcBef>
              <a:spcAft>
                <a:spcPct val="0"/>
              </a:spcAft>
              <a:buSzPts val="1400"/>
              <a:buNone/>
            </a:pPr>
            <a:r>
              <a:rPr lang="es-ES"/>
              <a:t>y los valores que defienden son el interés público y las personas y las personas. Vínculo entre</a:t>
            </a:r>
            <a:endParaRPr/>
          </a:p>
        </p:txBody>
      </p:sp>
      <p:sp>
        <p:nvSpPr>
          <p:cNvPr id="288" name="Google Shape;2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Algunos pasajes de los registros históricos dicen que algunos nobles con espíritu de guardabosques todavía pueden ser llamados guardabosques. </a:t>
            </a:r>
            <a:endParaRPr/>
          </a:p>
          <a:p>
            <a:pPr marL="0" lvl="0" indent="0" algn="l" rtl="0">
              <a:lnSpc>
                <a:spcPct val="100000"/>
              </a:lnSpc>
              <a:spcBef>
                <a:spcPct val="0"/>
              </a:spcBef>
              <a:spcAft>
                <a:spcPct val="0"/>
              </a:spcAft>
              <a:buSzPts val="1400"/>
              <a:buNone/>
            </a:pPr>
            <a:r>
              <a:rPr lang="es-ES"/>
              <a:t>La ausencia de registros es solo una cuestión de clasificación. Por lo tanto, podemos ver que la definición de guardabosques no depende del estado.</a:t>
            </a:r>
            <a:endParaRPr/>
          </a:p>
        </p:txBody>
      </p:sp>
      <p:sp>
        <p:nvSpPr>
          <p:cNvPr id="305" name="Google Shape;3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A continuación, resumimos estos tres conceptos de algunos pasajes de los registros históricos. En este pasaje, está escrito que algunas personas han matado a innumerables personas, pero decidieron ayudar a otras después de cambiar de opinión. No es una buena persona en valores tradicionales, sino una persona que actúa según sus propias ideas y justicia.</a:t>
            </a:r>
            <a:endParaRPr/>
          </a:p>
        </p:txBody>
      </p:sp>
      <p:sp>
        <p:nvSpPr>
          <p:cNvPr id="316" name="Google Shape;3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Es más obvio en este pasaje. El guardabosques finalmente fue sentenciado a muerte por cargos innecesariamente acusados, solo porque el valor que transmitió tuvo un impacto demasiado amplio. Esto se puede comparar con el miedo a la libertad y la igualdad promovido por los piratas: la gente teme a los piratas debido a diversas incertidumbres, y el gobierno en la cultura china teme a los guardabosques por esta razón. Diferentes objetos son causados ​​por diferentes valores.</a:t>
            </a:r>
            <a:endParaRPr/>
          </a:p>
        </p:txBody>
      </p:sp>
      <p:sp>
        <p:nvSpPr>
          <p:cNvPr id="354" name="Google Shape;3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Aquí podemos hacer una comparación: los piratas valoran la libertad y la igualdad: la conexión entre los intereses públicos y las personas que los guardabosques valoran. También representan una especie de incertidumbre en la sociedad, que es inspirar el verdadero deseo de valor de la gente, y esto puede hacer que el gobierno sea derrocado.</a:t>
            </a:r>
            <a:endParaRPr/>
          </a:p>
        </p:txBody>
      </p:sp>
      <p:sp>
        <p:nvSpPr>
          <p:cNvPr id="373" name="Google Shape;3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Y podemos ver que estas dos imágenes fueron producidas en los mismos tiempos convulsos, pero muestran diferentes apariencias debido a diferentes regiones. Pero todos reflejaron el valor que más deseaba la población local en ese momento. Creo que esta es la diferencia entre la cultura oriental y occidental.</a:t>
            </a:r>
            <a:br>
              <a:rPr lang="es-ES"/>
            </a:br>
            <a:r>
              <a:rPr lang="es-ES"/>
              <a:t>Oriente presta más atención a la armonía, la alimentación y la vestimenta del grupo, mientras que Occidente presta más atención a la independencia y la igualdad del individuo.</a:t>
            </a:r>
            <a:endParaRPr/>
          </a:p>
        </p:txBody>
      </p:sp>
      <p:sp>
        <p:nvSpPr>
          <p:cNvPr id="391" name="Google Shape;39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02" name="Google Shape;40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Aquí está el catálogo. Al principio, presentaré al autor, y luego, basándome en su experiencia de vida, tomaré algunas ideas rebeldes que son importantes para él . Estos tienen mucho que ver con esta obra “La canción de del pirata ". Finalmente, hice una comparación entre el espíritu de los guardabosques en la literatura china y el espíritu pirata en esta obra para mostrar la diferencia de valor entre las culturas orientales y occidentales en las condiciones similares.</a:t>
            </a:r>
            <a:endParaRPr/>
          </a:p>
          <a:p>
            <a:pPr marL="0" lvl="0" indent="0" algn="l" rtl="0">
              <a:lnSpc>
                <a:spcPct val="100000"/>
              </a:lnSpc>
              <a:spcBef>
                <a:spcPct val="0"/>
              </a:spcBef>
              <a:spcAft>
                <a:spcPct val="0"/>
              </a:spcAft>
              <a:buSzPts val="1400"/>
              <a:buNone/>
            </a:pPr>
            <a:r>
              <a:rPr lang="es-ES"/>
              <a:t>Solo cojo la definicion del guardabosque de la literatura china,asi que no voy a epxlicar sobre esta obra y el escritor con detalles</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Jose de Espronceda,</a:t>
            </a: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Esta estrofa es como un estribillo de una canción popular. El protagonista enfatiza: "Mi barco es mi tesoro, y mi Dios es la libertad ...“otra vez y otra vez. Es como el núcleo de esta obra. : por qué el barco es el tesoro? Y por qué su dios es la libertad ?</a:t>
            </a:r>
            <a:endParaRPr/>
          </a:p>
          <a:p>
            <a:pPr marL="0" lvl="0" indent="0" algn="l" rtl="0">
              <a:lnSpc>
                <a:spcPct val="100000"/>
              </a:lnSpc>
              <a:spcBef>
                <a:spcPct val="0"/>
              </a:spcBef>
              <a:spcAft>
                <a:spcPct val="0"/>
              </a:spcAft>
              <a:buSzPts val="1400"/>
              <a:buNone/>
            </a:pPr>
            <a:r>
              <a:rPr lang="es-ES"/>
              <a:t>Explicaré que significa de esta sección después que explico todo el poema.</a:t>
            </a: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Aquí se muestra los ideas rebeldes en esta canción : la libertad y independencia, las personas marginadas de la sociedad ,y la época de oro de España. </a:t>
            </a:r>
            <a:endParaRPr/>
          </a:p>
          <a:p>
            <a:pPr marL="0" lvl="0" indent="0" algn="l" rtl="0">
              <a:lnSpc>
                <a:spcPct val="100000"/>
              </a:lnSpc>
              <a:spcBef>
                <a:spcPct val="0"/>
              </a:spcBef>
              <a:spcAft>
                <a:spcPct val="0"/>
              </a:spcAft>
              <a:buSzPts val="1400"/>
              <a:buNone/>
            </a:pPr>
            <a:r>
              <a:rPr lang="es-ES"/>
              <a:t>Primero es el siglo de oro de España :por qué ese símbolo es usado en el poema ? </a:t>
            </a:r>
            <a:endParaRPr/>
          </a:p>
          <a:p>
            <a:pPr marL="0" lvl="0" indent="0" algn="l" rtl="0">
              <a:lnSpc>
                <a:spcPct val="100000"/>
              </a:lnSpc>
              <a:spcBef>
                <a:spcPct val="0"/>
              </a:spcBef>
              <a:spcAft>
                <a:spcPct val="0"/>
              </a:spcAft>
              <a:buSzPts val="1400"/>
              <a:buNone/>
            </a:pPr>
            <a:r>
              <a:rPr lang="es-ES"/>
              <a:t>Con el deterioro del desarrollo de España, se canta la bondad del pasado: cuán fuerte, cuán poderoso fue la época de oro de España, es una forma de dar esperanza y orgullo nacional a la gente en ese momento.</a:t>
            </a:r>
            <a:endParaRPr/>
          </a:p>
          <a:p>
            <a:pPr marL="0" lvl="0" indent="0" algn="l" rtl="0">
              <a:lnSpc>
                <a:spcPct val="100000"/>
              </a:lnSpc>
              <a:spcBef>
                <a:spcPct val="0"/>
              </a:spcBef>
              <a:spcAft>
                <a:spcPct val="0"/>
              </a:spcAft>
              <a:buSzPts val="1400"/>
              <a:buNone/>
            </a:pPr>
            <a:r>
              <a:rPr lang="es-ES"/>
              <a:t>Segundo es La libertad y la independencia : </a:t>
            </a:r>
            <a:endParaRPr/>
          </a:p>
          <a:p>
            <a:pPr marL="0" lvl="0" indent="0" algn="l" rtl="0">
              <a:lnSpc>
                <a:spcPct val="100000"/>
              </a:lnSpc>
              <a:spcBef>
                <a:spcPct val="0"/>
              </a:spcBef>
              <a:spcAft>
                <a:spcPct val="0"/>
              </a:spcAft>
              <a:buSzPts val="1400"/>
              <a:buNone/>
            </a:pPr>
            <a:r>
              <a:rPr lang="es-ES"/>
              <a:t>Estos son dos valores tan importantes en la larga historia de Europa, ¿cuántas personas han pagado el precio por ellos? Es lo mismo en España,especialmente bajo el dominio de un gobierno autoritario .por lo que la gente de esa época también concede gran importancia al valor de las dos. </a:t>
            </a:r>
            <a:endParaRPr/>
          </a:p>
          <a:p>
            <a:pPr marL="0" lvl="0" indent="0" algn="l" rtl="0">
              <a:lnSpc>
                <a:spcPct val="100000"/>
              </a:lnSpc>
              <a:spcBef>
                <a:spcPct val="0"/>
              </a:spcBef>
              <a:spcAft>
                <a:spcPct val="0"/>
              </a:spcAft>
              <a:buSzPts val="1400"/>
              <a:buNone/>
            </a:pPr>
            <a:r>
              <a:rPr lang="es-ES"/>
              <a:t>En tercer lugar , José utiliza como protagonista a personas de bajo estatus para el contraste fuerte.En tan mala situación, su fuerte deseo de libertad se volvió más activo al contrario de otras.</a:t>
            </a: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Ahora comenzamos a discutir el contenido. En la primera y segunda estrofa , Elegí algunas frases más importantes...</a:t>
            </a:r>
            <a:endParaRPr/>
          </a:p>
          <a:p>
            <a:pPr marL="0" lvl="0" indent="0" algn="l" rtl="0">
              <a:lnSpc>
                <a:spcPct val="100000"/>
              </a:lnSpc>
              <a:spcBef>
                <a:spcPct val="0"/>
              </a:spcBef>
              <a:spcAft>
                <a:spcPct val="0"/>
              </a:spcAft>
              <a:buSzPts val="1400"/>
              <a:buNone/>
            </a:pPr>
            <a:r>
              <a:rPr lang="es-ES"/>
              <a:t>Es como una introducción de apertura,y luego dice que.....</a:t>
            </a:r>
            <a:endParaRPr/>
          </a:p>
          <a:p>
            <a:pPr marL="0" lvl="0" indent="0" algn="l" rtl="0">
              <a:lnSpc>
                <a:spcPct val="100000"/>
              </a:lnSpc>
              <a:spcBef>
                <a:spcPct val="0"/>
              </a:spcBef>
              <a:spcAft>
                <a:spcPct val="0"/>
              </a:spcAft>
              <a:buSzPts val="1400"/>
              <a:buNone/>
            </a:pPr>
            <a:endParaRPr/>
          </a:p>
          <a:p>
            <a:pPr marL="0" lvl="0" indent="0" algn="l" rtl="0">
              <a:lnSpc>
                <a:spcPct val="100000"/>
              </a:lnSpc>
              <a:spcBef>
                <a:spcPct val="0"/>
              </a:spcBef>
              <a:spcAft>
                <a:spcPct val="0"/>
              </a:spcAft>
              <a:buSzPts val="1400"/>
              <a:buNone/>
            </a:pPr>
            <a:r>
              <a:rPr lang="es-ES"/>
              <a:t>Esta parte encaja bien con las ideas del Siglo de Oro español. ¿Qué tan poderoso es ese bergantín? Tienes tantas armas que puedes volar al mar en vez de cortarlo. La segunda sección dice que su viaje es desde Asia hasta Europa, como la España del siglo XV, con el coraje de ser el primero en descubrir el mundo nuevo.</a:t>
            </a:r>
            <a:endParaRPr/>
          </a:p>
          <a:p>
            <a:pPr marL="0" lvl="0" indent="0" algn="l" rtl="0">
              <a:lnSpc>
                <a:spcPct val="100000"/>
              </a:lnSpc>
              <a:spcBef>
                <a:spcPct val="0"/>
              </a:spcBef>
              <a:spcAft>
                <a:spcPct val="0"/>
              </a:spcAft>
              <a:buSzPts val="1400"/>
              <a:buNone/>
            </a:pPr>
            <a:r>
              <a:rPr lang="es-ES"/>
              <a:t>Todo el párrafo lleva una emoción de orgullo y entusiasmo.</a:t>
            </a:r>
            <a:endParaRPr/>
          </a:p>
          <a:p>
            <a:pPr marL="0" lvl="0" indent="0" algn="l" rtl="0">
              <a:lnSpc>
                <a:spcPct val="100000"/>
              </a:lnSpc>
              <a:spcBef>
                <a:spcPct val="0"/>
              </a:spcBef>
              <a:spcAft>
                <a:spcPct val="0"/>
              </a:spcAft>
              <a:buSzPts val="1400"/>
              <a:buNone/>
            </a:pP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Y este párrafo usa un tono irónico , En un gesto de castigo a aquellos reyes que solo se preocupan por la fama y la tierra.</a:t>
            </a:r>
            <a:endParaRPr/>
          </a:p>
          <a:p>
            <a:pPr marL="0" lvl="0" indent="0" algn="l" rtl="0">
              <a:lnSpc>
                <a:spcPct val="100000"/>
              </a:lnSpc>
              <a:spcBef>
                <a:spcPct val="0"/>
              </a:spcBef>
              <a:spcAft>
                <a:spcPct val="0"/>
              </a:spcAft>
              <a:buSzPts val="1400"/>
              <a:buNone/>
            </a:pPr>
            <a:r>
              <a:rPr lang="es-ES"/>
              <a:t>Y tambien dice que no va a perseguir lo que otras quiere ,solo quiere y defendir el valor de le importa</a:t>
            </a:r>
            <a:endParaRPr/>
          </a:p>
          <a:p>
            <a:pPr marL="0" lvl="0" indent="0" algn="l" rtl="0">
              <a:lnSpc>
                <a:spcPct val="100000"/>
              </a:lnSpc>
              <a:spcBef>
                <a:spcPct val="0"/>
              </a:spcBef>
              <a:spcAft>
                <a:spcPct val="0"/>
              </a:spcAft>
              <a:buSzPts val="1400"/>
              <a:buNone/>
            </a:pPr>
            <a:r>
              <a:rPr lang="es-ES"/>
              <a:t>Se Utiliza una actitud de expresión de sus pensamientos , y tambien se pregunta a los lectores :que vos importa en vuestra vida?que es el valor mas importante?</a:t>
            </a:r>
            <a:endParaRPr/>
          </a:p>
          <a:p>
            <a:pPr marL="0" lvl="0" indent="0" algn="l" rtl="0">
              <a:lnSpc>
                <a:spcPct val="100000"/>
              </a:lnSpc>
              <a:spcBef>
                <a:spcPct val="0"/>
              </a:spcBef>
              <a:spcAft>
                <a:spcPct val="0"/>
              </a:spcAft>
              <a:buSzPts val="1400"/>
              <a:buNone/>
            </a:pPr>
            <a:endParaRPr/>
          </a:p>
          <a:p>
            <a:pPr marL="0" lvl="0" indent="0" algn="l" rtl="0">
              <a:lnSpc>
                <a:spcPct val="100000"/>
              </a:lnSpc>
              <a:spcBef>
                <a:spcPct val="0"/>
              </a:spcBef>
              <a:spcAft>
                <a:spcPct val="0"/>
              </a:spcAft>
              <a:buSzPts val="1400"/>
              <a:buNone/>
            </a:pPr>
            <a:r>
              <a:rPr lang="es-ES">
                <a:solidFill>
                  <a:srgbClr val="FEE599"/>
                </a:solidFill>
                <a:latin typeface="Gill Sans"/>
                <a:ea typeface="Gill Sans"/>
                <a:cs typeface="Gill Sans"/>
                <a:sym typeface="Gill Sans"/>
              </a:rPr>
              <a:t>Dicen que todas personas temen la libertad de los piratas y la generosidad de ser defendidos</a:t>
            </a:r>
            <a:endParaRPr/>
          </a:p>
          <a:p>
            <a:pPr marL="0" lvl="0" indent="0" algn="l" rtl="0">
              <a:lnSpc>
                <a:spcPct val="100000"/>
              </a:lnSpc>
              <a:spcBef>
                <a:spcPct val="0"/>
              </a:spcBef>
              <a:spcAft>
                <a:spcPct val="0"/>
              </a:spcAft>
              <a:buSzPts val="1400"/>
              <a:buNone/>
            </a:pPr>
            <a:r>
              <a:rPr lang="es-ES">
                <a:solidFill>
                  <a:srgbClr val="FEE599"/>
                </a:solidFill>
                <a:latin typeface="Gill Sans"/>
                <a:ea typeface="Gill Sans"/>
                <a:cs typeface="Gill Sans"/>
                <a:sym typeface="Gill Sans"/>
              </a:rPr>
              <a:t>Porque ese valor puro no es algo que puedas tener en la vida real. Es un espíritu que está más allá del control de las normas seculares, por eso tienen miedo. Porque sus convulsiones se distribuyen por todos</a:t>
            </a:r>
            <a:endParaRPr/>
          </a:p>
          <a:p>
            <a:pPr marL="0" lvl="0" indent="0" algn="l" rtl="0">
              <a:lnSpc>
                <a:spcPct val="100000"/>
              </a:lnSpc>
              <a:spcBef>
                <a:spcPct val="0"/>
              </a:spcBef>
              <a:spcAft>
                <a:spcPct val="0"/>
              </a:spcAft>
              <a:buSzPts val="1400"/>
              <a:buNone/>
            </a:pPr>
            <a:endParaRPr>
              <a:solidFill>
                <a:srgbClr val="FEE599"/>
              </a:solidFill>
              <a:latin typeface="Gill Sans"/>
              <a:ea typeface="Gill Sans"/>
              <a:cs typeface="Gill Sans"/>
              <a:sym typeface="Gill Sans"/>
            </a:endParaRPr>
          </a:p>
          <a:p>
            <a:pPr marL="0" lvl="0" indent="0" algn="l" rtl="0">
              <a:lnSpc>
                <a:spcPct val="100000"/>
              </a:lnSpc>
              <a:spcBef>
                <a:spcPct val="0"/>
              </a:spcBef>
              <a:spcAft>
                <a:spcPct val="0"/>
              </a:spcAft>
              <a:buSzPts val="1400"/>
              <a:buNone/>
            </a:pPr>
            <a:r>
              <a:rPr lang="es-ES">
                <a:solidFill>
                  <a:srgbClr val="FEE599"/>
                </a:solidFill>
                <a:latin typeface="Gill Sans"/>
                <a:ea typeface="Gill Sans"/>
                <a:cs typeface="Gill Sans"/>
                <a:sym typeface="Gill Sans"/>
              </a:rPr>
              <a:t>En la cultura pirata, la tripulación y el capitán tienen casi los mismos derechos.</a:t>
            </a:r>
            <a:endParaRPr/>
          </a:p>
          <a:p>
            <a:pPr marL="0" lvl="0" indent="0" algn="l" rtl="0">
              <a:lnSpc>
                <a:spcPct val="100000"/>
              </a:lnSpc>
              <a:spcBef>
                <a:spcPct val="0"/>
              </a:spcBef>
              <a:spcAft>
                <a:spcPct val="0"/>
              </a:spcAft>
              <a:buSzPts val="1400"/>
              <a:buNone/>
            </a:pPr>
            <a:endParaRPr/>
          </a:p>
          <a:p>
            <a:pPr marL="0" lvl="0" indent="0" algn="l" rtl="0">
              <a:lnSpc>
                <a:spcPct val="100000"/>
              </a:lnSpc>
              <a:spcBef>
                <a:spcPct val="0"/>
              </a:spcBef>
              <a:spcAft>
                <a:spcPct val="0"/>
              </a:spcAft>
              <a:buSzPts val="1400"/>
              <a:buNone/>
            </a:pPr>
            <a:br>
              <a:rPr lang="es-ES"/>
            </a:br>
            <a:br>
              <a:rPr lang="es-ES"/>
            </a:br>
            <a:endParaRPr/>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solidFill>
                  <a:srgbClr val="FEE599"/>
                </a:solidFill>
                <a:latin typeface="Gill Sans"/>
                <a:ea typeface="Gill Sans"/>
                <a:cs typeface="Gill Sans"/>
                <a:sym typeface="Gill Sans"/>
              </a:rPr>
              <a:t>Aqui nos muestran el valor de la vida en libertad sin las limitaciones de la sociedad.</a:t>
            </a:r>
            <a:br>
              <a:rPr lang="es-ES">
                <a:solidFill>
                  <a:srgbClr val="FEE599"/>
                </a:solidFill>
                <a:latin typeface="Gill Sans"/>
                <a:ea typeface="Gill Sans"/>
                <a:cs typeface="Gill Sans"/>
                <a:sym typeface="Gill Sans"/>
              </a:rPr>
            </a:br>
            <a:r>
              <a:rPr lang="es-ES">
                <a:solidFill>
                  <a:srgbClr val="FEE599"/>
                </a:solidFill>
                <a:latin typeface="Gill Sans"/>
                <a:ea typeface="Gill Sans"/>
                <a:cs typeface="Gill Sans"/>
                <a:sym typeface="Gill Sans"/>
              </a:rPr>
              <a:t>La vida me ha traído mucho sufrimiento, entonces, ¿cuál es el miedo a la muerte debido a la búsqueda de la libertad?</a:t>
            </a:r>
            <a:endParaRPr/>
          </a:p>
          <a:p>
            <a:pPr marL="0" lvl="0" indent="0" algn="l" rtl="0">
              <a:lnSpc>
                <a:spcPct val="100000"/>
              </a:lnSpc>
              <a:spcBef>
                <a:spcPct val="0"/>
              </a:spcBef>
              <a:spcAft>
                <a:spcPct val="0"/>
              </a:spcAft>
              <a:buSzPts val="1400"/>
              <a:buNone/>
            </a:pPr>
            <a:r>
              <a:rPr lang="es-ES">
                <a:solidFill>
                  <a:srgbClr val="FEE599"/>
                </a:solidFill>
                <a:latin typeface="Gill Sans"/>
                <a:ea typeface="Gill Sans"/>
                <a:cs typeface="Gill Sans"/>
                <a:sym typeface="Gill Sans"/>
              </a:rPr>
              <a:t>La vida nos ha dado muchas pérdidas, ¿de qué hay que temer? Esto puede reflejar el descontento del autor con el gobierno actual: ya estamos en esta situación, ¿qué más podemos perder ?, ¿qué debemos considerar que es lo más importante?</a:t>
            </a:r>
            <a:endParaRPr>
              <a:solidFill>
                <a:srgbClr val="FEE599"/>
              </a:solidFill>
              <a:latin typeface="Gill Sans"/>
              <a:ea typeface="Gill Sans"/>
              <a:cs typeface="Gill Sans"/>
              <a:sym typeface="Gill Sans"/>
            </a:endParaRPr>
          </a:p>
          <a:p>
            <a:pPr marL="0" lvl="0" indent="0" algn="l" rtl="0">
              <a:lnSpc>
                <a:spcPct val="100000"/>
              </a:lnSpc>
              <a:spcBef>
                <a:spcPct val="0"/>
              </a:spcBef>
              <a:spcAft>
                <a:spcPct val="0"/>
              </a:spcAft>
              <a:buSzPts val="1400"/>
              <a:buNone/>
            </a:pPr>
            <a:endParaRPr/>
          </a:p>
        </p:txBody>
      </p:sp>
      <p:sp>
        <p:nvSpPr>
          <p:cNvPr id="221" name="Google Shape;2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ES"/>
              <a:t>Después de leer estas frases, podemos volver a preguntarnos, ¿cuál es el espíritu de los piratas? ¿Por qué este poema repite este coro una y otra vez?</a:t>
            </a:r>
            <a:endParaRPr/>
          </a:p>
          <a:p>
            <a:pPr marL="0" lvl="0" indent="0" algn="l" rtl="0">
              <a:lnSpc>
                <a:spcPct val="100000"/>
              </a:lnSpc>
              <a:spcBef>
                <a:spcPct val="0"/>
              </a:spcBef>
              <a:spcAft>
                <a:spcPct val="0"/>
              </a:spcAft>
              <a:buSzPts val="1400"/>
              <a:buNone/>
            </a:pPr>
            <a:r>
              <a:rPr lang="es-ES"/>
              <a:t>Este barco es tan precioso porque contiene las cosas más importantes del protagonista: libertad, el coraje para escapar de la tierra y luchar por la fama y la fortuna, el valor de la aventura y el coraje para ignorar todos los valores seculares. Y el autor también utiliza elementos naturales para enfatizar los sentimientos, que es una forma utilizada en la época romántica.</a:t>
            </a:r>
            <a:br>
              <a:rPr lang="es-ES"/>
            </a:br>
            <a:endParaRPr sz="1200" b="0" i="0">
              <a:solidFill>
                <a:schemeClr val="dk1"/>
              </a:solidFill>
              <a:latin typeface="Calibri"/>
              <a:ea typeface="Calibri"/>
              <a:cs typeface="Calibri"/>
              <a:sym typeface="Calibri"/>
            </a:endParaRPr>
          </a:p>
          <a:p>
            <a:pPr marL="0" lvl="0" indent="0" algn="l" rtl="0">
              <a:lnSpc>
                <a:spcPct val="100000"/>
              </a:lnSpc>
              <a:spcBef>
                <a:spcPct val="0"/>
              </a:spcBef>
              <a:spcAft>
                <a:spcPct val="0"/>
              </a:spcAft>
              <a:buSzPts val="1400"/>
              <a:buNone/>
            </a:pPr>
            <a:br>
              <a:rPr lang="es-ES"/>
            </a:br>
            <a:endParaRPr/>
          </a:p>
        </p:txBody>
      </p:sp>
      <p:sp>
        <p:nvSpPr>
          <p:cNvPr id="268" name="Google Shape;2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txBody>
          <a:body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a:blip r:embed="rId3">
            <a:alphaModFix/>
          </a:blip>
          <a:srcRect l="9466" t="2843" r="19796" b="2841"/>
          <a:stretch>
            <a:fillRect/>
          </a:stretch>
        </p:blipFill>
        <p:spPr>
          <a:xfrm rot="5400000">
            <a:off x="2666999" y="-2667001"/>
            <a:ext cx="6858000" cy="12192002"/>
          </a:xfrm>
          <a:prstGeom prst="rect">
            <a:avLst/>
          </a:prstGeom>
          <a:noFill/>
          <a:ln>
            <a:noFill/>
          </a:ln>
        </p:spPr>
      </p:pic>
      <p:sp>
        <p:nvSpPr>
          <p:cNvPr id="90" name="Google Shape;90;p1"/>
          <p:cNvSpPr/>
          <p:nvPr/>
        </p:nvSpPr>
        <p:spPr>
          <a:xfrm>
            <a:off x="0" y="0"/>
            <a:ext cx="12192000" cy="6858000"/>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91" name="Google Shape;91;p1"/>
          <p:cNvSpPr txBox="1"/>
          <p:nvPr/>
        </p:nvSpPr>
        <p:spPr>
          <a:xfrm>
            <a:off x="5439747" y="539203"/>
            <a:ext cx="6314864" cy="193895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4000"/>
              <a:buFont typeface="Arial"/>
              <a:buNone/>
            </a:pPr>
            <a:r>
              <a:rPr lang="es-ES" sz="4000" b="0" i="0" u="none" strike="noStrike" cap="none">
                <a:solidFill>
                  <a:schemeClr val="lt1"/>
                </a:solidFill>
                <a:latin typeface="Gill Sans"/>
                <a:ea typeface="Gill Sans"/>
                <a:cs typeface="Gill Sans"/>
                <a:sym typeface="Gill Sans"/>
              </a:rPr>
              <a:t>“CANCIÓN DEL</a:t>
            </a:r>
            <a:r>
              <a:rPr lang="zh-TW" altLang="en-US" sz="4000" b="0" i="0" u="none" strike="noStrike" cap="none">
                <a:solidFill>
                  <a:schemeClr val="lt1"/>
                </a:solidFill>
                <a:latin typeface="Gill Sans"/>
                <a:ea typeface="Gill Sans"/>
                <a:cs typeface="Gill Sans"/>
                <a:sym typeface="Gill Sans"/>
              </a:rPr>
              <a:t> </a:t>
            </a:r>
            <a:r>
              <a:rPr lang="es-ES" sz="4000" b="0" i="0" u="none" strike="noStrike" cap="none">
                <a:solidFill>
                  <a:schemeClr val="lt1"/>
                </a:solidFill>
                <a:latin typeface="Gill Sans"/>
                <a:ea typeface="Gill Sans"/>
                <a:cs typeface="Gill Sans"/>
                <a:sym typeface="Gill Sans"/>
              </a:rPr>
              <a:t>PIRATA” Y GUARDABOSQUES ANDANTES</a:t>
            </a:r>
            <a:endParaRPr sz="4000" b="0" i="0" u="none" strike="noStrike" cap="none">
              <a:solidFill>
                <a:schemeClr val="lt1"/>
              </a:solidFill>
              <a:latin typeface="Gill Sans"/>
              <a:ea typeface="Gill Sans"/>
              <a:cs typeface="Gill Sans"/>
              <a:sym typeface="Gill Sans"/>
            </a:endParaRPr>
          </a:p>
        </p:txBody>
      </p:sp>
      <p:sp>
        <p:nvSpPr>
          <p:cNvPr id="92" name="Google Shape;92;p1"/>
          <p:cNvSpPr txBox="1"/>
          <p:nvPr/>
        </p:nvSpPr>
        <p:spPr>
          <a:xfrm>
            <a:off x="8389619" y="2597520"/>
            <a:ext cx="3364992" cy="2893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rgbClr val="FEE599"/>
                </a:solidFill>
                <a:latin typeface="Gill Sans"/>
                <a:ea typeface="Gill Sans"/>
                <a:cs typeface="Gill Sans"/>
                <a:sym typeface="Gill Sans"/>
              </a:rPr>
              <a:t>José de Espronceda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r>
              <a:rPr lang="es-ES" sz="2000" b="0" i="0" u="none" strike="noStrike" cap="none">
                <a:solidFill>
                  <a:schemeClr val="lt1"/>
                </a:solidFill>
                <a:latin typeface="Gill Sans"/>
                <a:ea typeface="Gill Sans"/>
                <a:cs typeface="Gill Sans"/>
                <a:sym typeface="Gill Sans"/>
              </a:rPr>
              <a:t>@ Taller de estudiantes interdisciplinar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000"/>
              <a:buFont typeface="Arial"/>
              <a:buNone/>
            </a:pPr>
            <a:r>
              <a:rPr lang="es-ES" sz="2000" b="0" i="0" u="none" strike="noStrike" cap="none">
                <a:solidFill>
                  <a:schemeClr val="lt1"/>
                </a:solidFill>
                <a:latin typeface="Gill Sans"/>
                <a:ea typeface="Gill Sans"/>
                <a:cs typeface="Gill Sans"/>
                <a:sym typeface="Gill Sans"/>
              </a:rPr>
              <a:t>y de literatura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000"/>
              <a:buFont typeface="Arial"/>
              <a:buNone/>
            </a:pPr>
            <a:r>
              <a:rPr lang="es-ES" sz="2000" b="0" i="0" u="none" strike="noStrike" cap="none">
                <a:solidFill>
                  <a:schemeClr val="lt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1800"/>
              <a:buFont typeface="Arial"/>
              <a:buNone/>
            </a:pPr>
            <a:r>
              <a:rPr lang="es-ES" sz="1800" b="0" i="0" u="none" strike="noStrike" cap="none">
                <a:solidFill>
                  <a:schemeClr val="lt1"/>
                </a:solidFill>
                <a:latin typeface="Gill Sans"/>
                <a:ea typeface="Gill Sans"/>
                <a:cs typeface="Gill Sans"/>
                <a:sym typeface="Gill Sans"/>
              </a:rPr>
              <a:t>Piedad , YuSyuan ,NTU</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r" rtl="0">
              <a:lnSpc>
                <a:spcPct val="100000"/>
              </a:lnSpc>
              <a:spcBef>
                <a:spcPct val="0"/>
              </a:spcBef>
              <a:spcAft>
                <a:spcPct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20211219</a:t>
            </a:r>
            <a:endParaRPr sz="1800" b="0" i="0" u="none" strike="noStrike" cap="none">
              <a:solidFill>
                <a:schemeClr val="lt1"/>
              </a:solidFill>
              <a:latin typeface="Calibri"/>
              <a:ea typeface="Calibri"/>
              <a:cs typeface="Calibri"/>
              <a:sym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281" name="Google Shape;281;p13"/>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282" name="Google Shape;282;p13"/>
          <p:cNvSpPr/>
          <p:nvPr/>
        </p:nvSpPr>
        <p:spPr>
          <a:xfrm>
            <a:off x="-129396" y="0"/>
            <a:ext cx="12321396"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lvl="0" algn="ctr">
              <a:buSzPts val="2000"/>
            </a:pPr>
            <a:endParaRPr sz="2000" b="0" i="0" u="none" strike="noStrike" cap="none">
              <a:solidFill>
                <a:schemeClr val="lt1"/>
              </a:solidFill>
              <a:latin typeface="Gill Sans"/>
              <a:ea typeface="Gill Sans"/>
              <a:cs typeface="Gill Sans"/>
              <a:sym typeface="Gill Sans"/>
            </a:endParaRPr>
          </a:p>
        </p:txBody>
      </p:sp>
      <p:sp>
        <p:nvSpPr>
          <p:cNvPr id="283" name="Google Shape;283;p13"/>
          <p:cNvSpPr/>
          <p:nvPr/>
        </p:nvSpPr>
        <p:spPr>
          <a:xfrm>
            <a:off x="-129398" y="2631028"/>
            <a:ext cx="6096000" cy="43088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200"/>
              <a:buFont typeface="Arial"/>
              <a:buNone/>
            </a:pPr>
            <a:r>
              <a:rPr lang="es-ES" sz="2200" b="0" i="0" u="none" strike="noStrike" cap="none">
                <a:solidFill>
                  <a:schemeClr val="dk1"/>
                </a:solidFill>
                <a:latin typeface="Gill Sans"/>
                <a:ea typeface="Gill Sans"/>
                <a:cs typeface="Gill Sans"/>
                <a:sym typeface="Gill Sans"/>
              </a:rPr>
              <a:t>¿Qué espíritu tiene el </a:t>
            </a:r>
            <a:r>
              <a:rPr lang="es-ES" sz="2200" b="0" i="0" u="none" strike="noStrike" cap="none">
                <a:solidFill>
                  <a:srgbClr val="C00000"/>
                </a:solidFill>
                <a:latin typeface="Gill Sans"/>
                <a:ea typeface="Gill Sans"/>
                <a:cs typeface="Gill Sans"/>
                <a:sym typeface="Gill Sans"/>
              </a:rPr>
              <a:t>guardabosque</a:t>
            </a:r>
            <a:r>
              <a:rPr lang="es-ES" sz="2200" b="0" i="0" u="none" strike="noStrike" cap="none">
                <a:solidFill>
                  <a:schemeClr val="dk1"/>
                </a:solidFill>
                <a:latin typeface="Gill Sans"/>
                <a:ea typeface="Gill Sans"/>
                <a:cs typeface="Gill Sans"/>
                <a:sym typeface="Gill Sans"/>
              </a:rPr>
              <a:t>?</a:t>
            </a:r>
            <a:endParaRPr sz="2200" b="0" i="0" u="none" strike="noStrike" cap="none">
              <a:solidFill>
                <a:schemeClr val="dk1"/>
              </a:solidFill>
              <a:latin typeface="Gill Sans"/>
              <a:ea typeface="Gill Sans"/>
              <a:cs typeface="Gill Sans"/>
              <a:sym typeface="Gill Sans"/>
            </a:endParaRPr>
          </a:p>
        </p:txBody>
      </p:sp>
      <p:sp>
        <p:nvSpPr>
          <p:cNvPr id="284" name="Google Shape;284;p13"/>
          <p:cNvSpPr/>
          <p:nvPr/>
        </p:nvSpPr>
        <p:spPr>
          <a:xfrm>
            <a:off x="5830047" y="3912981"/>
            <a:ext cx="5833216"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2500"/>
              <a:buFont typeface="Arial"/>
              <a:buNone/>
            </a:pPr>
            <a:r>
              <a:rPr lang="es-ES" sz="2500" b="0" i="0" u="none" strike="noStrike" cap="none">
                <a:solidFill>
                  <a:schemeClr val="dk1"/>
                </a:solidFill>
                <a:latin typeface="Gill Sans"/>
                <a:ea typeface="Gill Sans"/>
                <a:cs typeface="Gill Sans"/>
                <a:sym typeface="Gill Sans"/>
              </a:rPr>
              <a:t>“Aunque su comportamiento no cumple las leyes nacionales de la época, debe cumplir su palabra, prometer cumplir las cosas de los demás.”</a:t>
            </a:r>
            <a:endParaRPr sz="2500" b="0" i="0" u="none" strike="noStrike" cap="none">
              <a:solidFill>
                <a:schemeClr val="dk1"/>
              </a:solidFill>
              <a:latin typeface="Gill Sans"/>
              <a:ea typeface="Gill Sans"/>
              <a:cs typeface="Gill Sans"/>
              <a:sym typeface="Gill Sans"/>
            </a:endParaRPr>
          </a:p>
        </p:txBody>
      </p:sp>
      <p:sp>
        <p:nvSpPr>
          <p:cNvPr id="3" name="文字方塊 2">
            <a:extLst>
              <a:ext uri="{FF2B5EF4-FFF2-40B4-BE49-F238E27FC236}">
                <a16:creationId xmlns:a16="http://schemas.microsoft.com/office/drawing/2014/main" id="{AC515DEF-1467-4D3A-9F03-8F35BFB3B893}"/>
              </a:ext>
            </a:extLst>
          </p:cNvPr>
          <p:cNvSpPr txBox="1"/>
          <p:nvPr/>
        </p:nvSpPr>
        <p:spPr>
          <a:xfrm>
            <a:off x="5830047" y="3073205"/>
            <a:ext cx="6340197" cy="1031051"/>
          </a:xfrm>
          <a:prstGeom prst="rect">
            <a:avLst/>
          </a:prstGeom>
          <a:noFill/>
        </p:spPr>
        <p:txBody>
          <a:bodyPr wrap="none" rtlCol="0">
            <a:spAutoFit/>
          </a:bodyPr>
          <a:lstStyle/>
          <a:p>
            <a:pPr>
              <a:lnSpc>
                <a:spcPts val="2700"/>
              </a:lnSpc>
            </a:pPr>
            <a:r>
              <a:rPr lang="zh-TW" altLang="en-US" sz="1600"/>
              <a:t>「今遊俠，其行雖不軌於正義，然其言必信，其行必果，已諾必誠，</a:t>
            </a:r>
            <a:endParaRPr lang="en-US" altLang="zh-TW" sz="1600"/>
          </a:p>
          <a:p>
            <a:pPr>
              <a:lnSpc>
                <a:spcPts val="2700"/>
              </a:lnSpc>
            </a:pPr>
            <a:r>
              <a:rPr lang="zh-TW" altLang="en-US" sz="1600"/>
              <a:t>不愛其軀，赴士之厄困，既已存亡死生矣，而不矜其能。」</a:t>
            </a:r>
            <a:endParaRPr lang="zh-TW" altLang="en-US" sz="1600">
              <a:solidFill>
                <a:schemeClr val="lt1"/>
              </a:solidFill>
              <a:latin typeface="Gill Sans"/>
              <a:ea typeface="Gill Sans"/>
              <a:cs typeface="Gill Sans"/>
              <a:sym typeface="Gill Sans"/>
            </a:endParaRPr>
          </a:p>
          <a:p>
            <a:endParaRPr lang="zh-TW" altLang="en-US" sz="16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291" name="Google Shape;291;p14"/>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292" name="Google Shape;292;p14"/>
          <p:cNvSpPr/>
          <p:nvPr/>
        </p:nvSpPr>
        <p:spPr>
          <a:xfrm>
            <a:off x="0" y="0"/>
            <a:ext cx="12192000"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293" name="Google Shape;293;p14"/>
          <p:cNvSpPr/>
          <p:nvPr/>
        </p:nvSpPr>
        <p:spPr>
          <a:xfrm>
            <a:off x="2826530" y="348988"/>
            <a:ext cx="579915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  Interés público / conexión de los humanos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p:txBody>
      </p:sp>
      <p:sp>
        <p:nvSpPr>
          <p:cNvPr id="294" name="Google Shape;294;p14"/>
          <p:cNvSpPr/>
          <p:nvPr/>
        </p:nvSpPr>
        <p:spPr>
          <a:xfrm>
            <a:off x="7059105" y="2570123"/>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dk1"/>
                </a:solidFill>
                <a:latin typeface="Gill Sans"/>
                <a:ea typeface="Gill Sans"/>
                <a:cs typeface="Gill Sans"/>
                <a:sym typeface="Gill Sans"/>
              </a:rPr>
              <a:t>Los ideales "rebeldes“ </a:t>
            </a:r>
            <a:endParaRPr sz="3200" b="0" i="0" u="none" strike="noStrike" cap="none">
              <a:solidFill>
                <a:schemeClr val="dk1"/>
              </a:solidFill>
              <a:latin typeface="Gill Sans"/>
              <a:ea typeface="Gill Sans"/>
              <a:cs typeface="Gill Sans"/>
              <a:sym typeface="Gill Sans"/>
            </a:endParaRPr>
          </a:p>
        </p:txBody>
      </p:sp>
      <p:sp>
        <p:nvSpPr>
          <p:cNvPr id="295" name="Google Shape;295;p14"/>
          <p:cNvSpPr/>
          <p:nvPr/>
        </p:nvSpPr>
        <p:spPr>
          <a:xfrm>
            <a:off x="5583961" y="1513308"/>
            <a:ext cx="34631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Según su propia justicia</a:t>
            </a:r>
            <a:endParaRPr sz="1400" b="0" i="0" u="none" strike="noStrike" cap="none">
              <a:solidFill>
                <a:srgbClr val="000000"/>
              </a:solidFill>
              <a:latin typeface="Arial"/>
              <a:ea typeface="Arial"/>
              <a:cs typeface="Arial"/>
              <a:sym typeface="Arial"/>
            </a:endParaRPr>
          </a:p>
        </p:txBody>
      </p:sp>
      <p:sp>
        <p:nvSpPr>
          <p:cNvPr id="296" name="Google Shape;296;p14"/>
          <p:cNvSpPr/>
          <p:nvPr/>
        </p:nvSpPr>
        <p:spPr>
          <a:xfrm>
            <a:off x="8625682" y="3824635"/>
            <a:ext cx="28921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Tiempos complicados</a:t>
            </a:r>
            <a:endParaRPr sz="2400" b="0" i="0" u="none" strike="noStrike" cap="none">
              <a:solidFill>
                <a:schemeClr val="dk1"/>
              </a:solidFill>
              <a:latin typeface="Gill Sans"/>
              <a:ea typeface="Gill Sans"/>
              <a:cs typeface="Gill Sans"/>
              <a:sym typeface="Gill Sans"/>
            </a:endParaRPr>
          </a:p>
        </p:txBody>
      </p:sp>
      <p:cxnSp>
        <p:nvCxnSpPr>
          <p:cNvPr id="297" name="Google Shape;297;p14"/>
          <p:cNvCxnSpPr/>
          <p:nvPr/>
        </p:nvCxnSpPr>
        <p:spPr>
          <a:xfrm rot="10800000">
            <a:off x="6100006" y="2019577"/>
            <a:ext cx="959100" cy="868500"/>
          </a:xfrm>
          <a:prstGeom prst="bentConnector3">
            <a:avLst>
              <a:gd name="adj1" fmla="val 99990"/>
            </a:avLst>
          </a:prstGeom>
          <a:noFill/>
          <a:ln w="9525" cap="flat" cmpd="sng">
            <a:solidFill>
              <a:schemeClr val="dk1"/>
            </a:solidFill>
            <a:prstDash val="solid"/>
            <a:miter lim="800000"/>
            <a:headEnd type="none" w="sm" len="sm"/>
            <a:tailEnd type="triangle" w="med" len="med"/>
          </a:ln>
        </p:spPr>
      </p:cxnSp>
      <p:cxnSp>
        <p:nvCxnSpPr>
          <p:cNvPr id="298" name="Google Shape;298;p14"/>
          <p:cNvCxnSpPr/>
          <p:nvPr/>
        </p:nvCxnSpPr>
        <p:spPr>
          <a:xfrm rot="5400000" flipH="1">
            <a:off x="8218129" y="857942"/>
            <a:ext cx="2007300" cy="1540200"/>
          </a:xfrm>
          <a:prstGeom prst="bentConnector3">
            <a:avLst>
              <a:gd name="adj1" fmla="val 99996"/>
            </a:avLst>
          </a:prstGeom>
          <a:noFill/>
          <a:ln w="9525" cap="flat" cmpd="sng">
            <a:solidFill>
              <a:schemeClr val="dk1"/>
            </a:solidFill>
            <a:prstDash val="solid"/>
            <a:miter lim="800000"/>
            <a:headEnd type="none" w="sm" len="sm"/>
            <a:tailEnd type="triangle" w="med" len="med"/>
          </a:ln>
        </p:spPr>
      </p:cxnSp>
      <p:cxnSp>
        <p:nvCxnSpPr>
          <p:cNvPr id="299" name="Google Shape;299;p14"/>
          <p:cNvCxnSpPr>
            <a:endCxn id="296" idx="1"/>
          </p:cNvCxnSpPr>
          <p:nvPr/>
        </p:nvCxnSpPr>
        <p:spPr>
          <a:xfrm rot="-5400000" flipH="1">
            <a:off x="7937932" y="3367718"/>
            <a:ext cx="868200" cy="507300"/>
          </a:xfrm>
          <a:prstGeom prst="bentConnector2">
            <a:avLst/>
          </a:prstGeom>
          <a:noFill/>
          <a:ln w="9525" cap="flat" cmpd="sng">
            <a:solidFill>
              <a:schemeClr val="dk1"/>
            </a:solidFill>
            <a:prstDash val="solid"/>
            <a:miter lim="800000"/>
            <a:headEnd type="none" w="sm" len="sm"/>
            <a:tailEnd type="triangle" w="med" len="med"/>
          </a:ln>
        </p:spPr>
      </p:cxnSp>
      <p:cxnSp>
        <p:nvCxnSpPr>
          <p:cNvPr id="300" name="Google Shape;300;p14"/>
          <p:cNvCxnSpPr/>
          <p:nvPr/>
        </p:nvCxnSpPr>
        <p:spPr>
          <a:xfrm rot="5400000" flipH="1">
            <a:off x="6284467" y="855650"/>
            <a:ext cx="780600" cy="584100"/>
          </a:xfrm>
          <a:prstGeom prst="bentConnector3">
            <a:avLst>
              <a:gd name="adj1" fmla="val 50002"/>
            </a:avLst>
          </a:prstGeom>
          <a:noFill/>
          <a:ln w="9525" cap="flat" cmpd="sng">
            <a:solidFill>
              <a:srgbClr val="C00000"/>
            </a:solidFill>
            <a:prstDash val="solid"/>
            <a:miter lim="800000"/>
            <a:headEnd type="none" w="sm" len="sm"/>
            <a:tailEnd type="triangle" w="med" len="med"/>
          </a:ln>
        </p:spPr>
      </p:cxnSp>
      <p:cxnSp>
        <p:nvCxnSpPr>
          <p:cNvPr id="301" name="Google Shape;301;p14"/>
          <p:cNvCxnSpPr>
            <a:endCxn id="295" idx="3"/>
          </p:cNvCxnSpPr>
          <p:nvPr/>
        </p:nvCxnSpPr>
        <p:spPr>
          <a:xfrm rot="5400000" flipH="1">
            <a:off x="9027739" y="1763491"/>
            <a:ext cx="2080500" cy="2041800"/>
          </a:xfrm>
          <a:prstGeom prst="bentConnector2">
            <a:avLst/>
          </a:prstGeom>
          <a:noFill/>
          <a:ln w="9525" cap="flat" cmpd="sng">
            <a:solidFill>
              <a:srgbClr val="C00000"/>
            </a:solidFill>
            <a:prstDash val="solid"/>
            <a:miter lim="800000"/>
            <a:headEnd type="none" w="sm" len="sm"/>
            <a:tailEnd type="triangle" w="med" len="med"/>
          </a:ln>
        </p:spPr>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308" name="Google Shape;308;p15"/>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309" name="Google Shape;309;p15"/>
          <p:cNvSpPr/>
          <p:nvPr/>
        </p:nvSpPr>
        <p:spPr>
          <a:xfrm>
            <a:off x="0" y="0"/>
            <a:ext cx="12192000"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2000" b="0" i="0" u="none" strike="noStrike" cap="none">
              <a:solidFill>
                <a:schemeClr val="lt1"/>
              </a:solidFill>
              <a:latin typeface="Gill Sans"/>
              <a:ea typeface="Gill Sans"/>
              <a:cs typeface="Gill Sans"/>
              <a:sym typeface="Gill Sans"/>
            </a:endParaRPr>
          </a:p>
        </p:txBody>
      </p:sp>
      <p:sp>
        <p:nvSpPr>
          <p:cNvPr id="310" name="Google Shape;310;p15"/>
          <p:cNvSpPr/>
          <p:nvPr/>
        </p:nvSpPr>
        <p:spPr>
          <a:xfrm>
            <a:off x="375380" y="3523894"/>
            <a:ext cx="6477358"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2500"/>
              <a:buFont typeface="Arial"/>
              <a:buNone/>
            </a:pPr>
            <a:r>
              <a:rPr lang="es-ES" sz="2400" b="0" i="0" u="none" strike="noStrike" cap="none">
                <a:solidFill>
                  <a:schemeClr val="dk1"/>
                </a:solidFill>
                <a:latin typeface="Gill Sans"/>
                <a:ea typeface="Gill Sans"/>
                <a:cs typeface="Gill Sans"/>
                <a:sym typeface="Gill Sans"/>
              </a:rPr>
              <a:t>“Durante los últimos siglos, esos caballeros andantes como Yanling, Mengchang, Chunshen, Pingyuan y Xinling, eran todos parientes del rey, y con su poder y riqueza reclutaron hombres de talento de todas partes y se convirtieron en señores famosos. No se puede negar que sean sabios videntes.”</a:t>
            </a:r>
            <a:endParaRPr sz="2400" b="0" i="0" u="none" strike="noStrike" cap="none">
              <a:solidFill>
                <a:schemeClr val="dk1"/>
              </a:solidFill>
              <a:latin typeface="Gill Sans"/>
              <a:ea typeface="Gill Sans"/>
              <a:cs typeface="Gill Sans"/>
              <a:sym typeface="Gill Sans"/>
            </a:endParaRPr>
          </a:p>
        </p:txBody>
      </p:sp>
      <p:sp>
        <p:nvSpPr>
          <p:cNvPr id="311" name="Google Shape;311;p15"/>
          <p:cNvSpPr/>
          <p:nvPr/>
        </p:nvSpPr>
        <p:spPr>
          <a:xfrm>
            <a:off x="5257800" y="1027906"/>
            <a:ext cx="609600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rgbClr val="C00000"/>
                </a:solidFill>
                <a:latin typeface="Gill Sans"/>
                <a:ea typeface="Gill Sans"/>
                <a:cs typeface="Gill Sans"/>
                <a:sym typeface="Gill Sans"/>
              </a:rPr>
              <a:t>El espíritu de guardabosques se basa en sus acciones, no en su estado.</a:t>
            </a:r>
            <a:endParaRPr sz="1400" b="0" i="0" u="none" strike="noStrike" cap="none">
              <a:solidFill>
                <a:srgbClr val="000000"/>
              </a:solidFill>
              <a:latin typeface="Arial"/>
              <a:ea typeface="Arial"/>
              <a:cs typeface="Arial"/>
              <a:sym typeface="Arial"/>
            </a:endParaRPr>
          </a:p>
        </p:txBody>
      </p:sp>
      <p:sp>
        <p:nvSpPr>
          <p:cNvPr id="312" name="Google Shape;312;p15"/>
          <p:cNvSpPr/>
          <p:nvPr/>
        </p:nvSpPr>
        <p:spPr>
          <a:xfrm>
            <a:off x="375380" y="2643720"/>
            <a:ext cx="6631913" cy="1031011"/>
          </a:xfrm>
          <a:prstGeom prst="rect">
            <a:avLst/>
          </a:prstGeom>
          <a:noFill/>
          <a:ln>
            <a:noFill/>
          </a:ln>
        </p:spPr>
        <p:txBody>
          <a:bodyPr spcFirstLastPara="1" wrap="square" lIns="91425" tIns="45700" rIns="91425" bIns="45700" anchor="t" anchorCtr="0">
            <a:spAutoFit/>
          </a:bodyPr>
          <a:lstStyle/>
          <a:p>
            <a:pPr marL="0" marR="0" lvl="0" indent="0" algn="just" rtl="0">
              <a:lnSpc>
                <a:spcPts val="2700"/>
              </a:lnSpc>
              <a:spcBef>
                <a:spcPct val="0"/>
              </a:spcBef>
              <a:spcAft>
                <a:spcPct val="0"/>
              </a:spcAft>
              <a:buNone/>
            </a:pPr>
            <a:r>
              <a:rPr lang="es-ES" sz="1600">
                <a:latin typeface="微軟正黑體" panose="020B0604030504040204" pitchFamily="34" charset="-120"/>
                <a:ea typeface="微軟正黑體" panose="020B0604030504040204" pitchFamily="34" charset="-120"/>
              </a:rPr>
              <a:t>「</a:t>
            </a:r>
            <a:r>
              <a:rPr lang="es-ES" sz="1600" b="0" i="0" u="none" strike="noStrike" cap="none">
                <a:solidFill>
                  <a:srgbClr val="000000"/>
                </a:solidFill>
                <a:latin typeface="微軟正黑體" panose="020B0604030504040204" pitchFamily="34" charset="-120"/>
                <a:ea typeface="微軟正黑體" panose="020B0604030504040204" pitchFamily="34" charset="-120"/>
                <a:sym typeface="Arial"/>
              </a:rPr>
              <a:t>近世延陵、孟嘗、春申、平原、信陵之徒，皆因王者親屬，藉於有土卿相之富厚，招天下賢者，顯名諸侯，不可謂不賢者矣</a:t>
            </a:r>
            <a:r>
              <a:rPr lang="zh-TW" altLang="en-US" sz="1600" b="0" i="0" u="none" strike="noStrike" cap="none">
                <a:solidFill>
                  <a:srgbClr val="000000"/>
                </a:solidFill>
                <a:latin typeface="微軟正黑體" panose="020B0604030504040204" pitchFamily="34" charset="-120"/>
                <a:ea typeface="微軟正黑體" panose="020B0604030504040204" pitchFamily="34" charset="-120"/>
                <a:sym typeface="Arial"/>
              </a:rPr>
              <a:t>！</a:t>
            </a:r>
            <a:r>
              <a:rPr lang="es-ES" sz="1600" b="0" i="0" u="none" strike="noStrike" cap="none">
                <a:solidFill>
                  <a:srgbClr val="000000"/>
                </a:solidFill>
                <a:latin typeface="微軟正黑體" panose="020B0604030504040204" pitchFamily="34" charset="-120"/>
                <a:ea typeface="微軟正黑體" panose="020B0604030504040204" pitchFamily="34" charset="-120"/>
                <a:sym typeface="Arial"/>
              </a:rPr>
              <a:t>」</a:t>
            </a:r>
            <a:endParaRPr sz="1600" b="0" i="0" u="none" strike="noStrike" cap="none">
              <a:solidFill>
                <a:schemeClr val="lt1"/>
              </a:solidFill>
              <a:latin typeface="微軟正黑體" panose="020B0604030504040204" pitchFamily="34" charset="-120"/>
              <a:ea typeface="微軟正黑體" panose="020B0604030504040204" pitchFamily="34" charset="-120"/>
              <a:cs typeface="Gill Sans"/>
              <a:sym typeface="Gill Sans"/>
            </a:endParaRPr>
          </a:p>
          <a:p>
            <a:pPr marL="0" marR="0" lvl="0" indent="0" algn="just" rtl="0">
              <a:lnSpc>
                <a:spcPct val="100000"/>
              </a:lnSpc>
              <a:spcBef>
                <a:spcPct val="0"/>
              </a:spcBef>
              <a:spcAft>
                <a:spcPct val="0"/>
              </a:spcAft>
              <a:buClr>
                <a:srgbClr val="000000"/>
              </a:buClr>
              <a:buSzPts val="2500"/>
              <a:buFont typeface="Arial"/>
              <a:buNone/>
            </a:pPr>
            <a:endParaRPr sz="1600" b="0" i="0" u="none" strike="noStrike" cap="none">
              <a:solidFill>
                <a:schemeClr val="dk1"/>
              </a:solidFill>
              <a:latin typeface="微軟正黑體" panose="020B0604030504040204" pitchFamily="34" charset="-120"/>
              <a:ea typeface="微軟正黑體" panose="020B0604030504040204" pitchFamily="34" charset="-120"/>
              <a:cs typeface="Gill Sans"/>
              <a:sym typeface="Gill San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319" name="Google Shape;319;p16"/>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320" name="Google Shape;320;p16"/>
          <p:cNvSpPr/>
          <p:nvPr/>
        </p:nvSpPr>
        <p:spPr>
          <a:xfrm>
            <a:off x="0" y="0"/>
            <a:ext cx="12192000"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2000" b="0" i="0" u="none" strike="noStrike" cap="none">
              <a:solidFill>
                <a:schemeClr val="lt1"/>
              </a:solidFill>
              <a:latin typeface="Gill Sans"/>
              <a:ea typeface="Gill Sans"/>
              <a:cs typeface="Gill Sans"/>
              <a:sym typeface="Gill Sans"/>
            </a:endParaRPr>
          </a:p>
        </p:txBody>
      </p:sp>
      <p:sp>
        <p:nvSpPr>
          <p:cNvPr id="321" name="Google Shape;321;p16"/>
          <p:cNvSpPr/>
          <p:nvPr/>
        </p:nvSpPr>
        <p:spPr>
          <a:xfrm>
            <a:off x="2826530" y="348988"/>
            <a:ext cx="579915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  Interés público / conexión de los humanos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p:txBody>
      </p:sp>
      <p:sp>
        <p:nvSpPr>
          <p:cNvPr id="322" name="Google Shape;322;p16"/>
          <p:cNvSpPr/>
          <p:nvPr/>
        </p:nvSpPr>
        <p:spPr>
          <a:xfrm>
            <a:off x="7059105" y="2570123"/>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dk1"/>
                </a:solidFill>
                <a:latin typeface="Gill Sans"/>
                <a:ea typeface="Gill Sans"/>
                <a:cs typeface="Gill Sans"/>
                <a:sym typeface="Gill Sans"/>
              </a:rPr>
              <a:t>Los ideales "rebeldes“ </a:t>
            </a:r>
            <a:endParaRPr sz="3200" b="0" i="0" u="none" strike="noStrike" cap="none">
              <a:solidFill>
                <a:schemeClr val="dk1"/>
              </a:solidFill>
              <a:latin typeface="Gill Sans"/>
              <a:ea typeface="Gill Sans"/>
              <a:cs typeface="Gill Sans"/>
              <a:sym typeface="Gill Sans"/>
            </a:endParaRPr>
          </a:p>
        </p:txBody>
      </p:sp>
      <p:sp>
        <p:nvSpPr>
          <p:cNvPr id="323" name="Google Shape;323;p16"/>
          <p:cNvSpPr/>
          <p:nvPr/>
        </p:nvSpPr>
        <p:spPr>
          <a:xfrm>
            <a:off x="5583961" y="1513308"/>
            <a:ext cx="34631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Según su propia justicia</a:t>
            </a:r>
            <a:endParaRPr sz="1400" b="0" i="0" u="none" strike="noStrike" cap="none">
              <a:solidFill>
                <a:srgbClr val="000000"/>
              </a:solidFill>
              <a:latin typeface="Arial"/>
              <a:ea typeface="Arial"/>
              <a:cs typeface="Arial"/>
              <a:sym typeface="Arial"/>
            </a:endParaRPr>
          </a:p>
        </p:txBody>
      </p:sp>
      <p:sp>
        <p:nvSpPr>
          <p:cNvPr id="324" name="Google Shape;324;p16"/>
          <p:cNvSpPr/>
          <p:nvPr/>
        </p:nvSpPr>
        <p:spPr>
          <a:xfrm>
            <a:off x="8625682" y="3824635"/>
            <a:ext cx="28921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Tiempos complicados</a:t>
            </a:r>
            <a:endParaRPr sz="2400" b="0" i="0" u="none" strike="noStrike" cap="none">
              <a:solidFill>
                <a:schemeClr val="lt1"/>
              </a:solidFill>
              <a:latin typeface="Gill Sans"/>
              <a:ea typeface="Gill Sans"/>
              <a:cs typeface="Gill Sans"/>
              <a:sym typeface="Gill Sans"/>
            </a:endParaRPr>
          </a:p>
        </p:txBody>
      </p:sp>
      <p:cxnSp>
        <p:nvCxnSpPr>
          <p:cNvPr id="325" name="Google Shape;325;p16"/>
          <p:cNvCxnSpPr/>
          <p:nvPr/>
        </p:nvCxnSpPr>
        <p:spPr>
          <a:xfrm rot="10800000">
            <a:off x="6100006" y="2019577"/>
            <a:ext cx="959100" cy="868500"/>
          </a:xfrm>
          <a:prstGeom prst="bentConnector3">
            <a:avLst>
              <a:gd name="adj1" fmla="val 99990"/>
            </a:avLst>
          </a:prstGeom>
          <a:noFill/>
          <a:ln w="9525" cap="flat" cmpd="sng">
            <a:solidFill>
              <a:schemeClr val="dk1"/>
            </a:solidFill>
            <a:prstDash val="solid"/>
            <a:miter lim="800000"/>
            <a:headEnd type="none" w="sm" len="sm"/>
            <a:tailEnd type="triangle" w="med" len="med"/>
          </a:ln>
        </p:spPr>
      </p:cxnSp>
      <p:cxnSp>
        <p:nvCxnSpPr>
          <p:cNvPr id="326" name="Google Shape;326;p16"/>
          <p:cNvCxnSpPr/>
          <p:nvPr/>
        </p:nvCxnSpPr>
        <p:spPr>
          <a:xfrm rot="5400000" flipH="1">
            <a:off x="8218129" y="857942"/>
            <a:ext cx="2007300" cy="1540200"/>
          </a:xfrm>
          <a:prstGeom prst="bentConnector3">
            <a:avLst>
              <a:gd name="adj1" fmla="val 99996"/>
            </a:avLst>
          </a:prstGeom>
          <a:noFill/>
          <a:ln w="9525" cap="flat" cmpd="sng">
            <a:solidFill>
              <a:schemeClr val="lt1"/>
            </a:solidFill>
            <a:prstDash val="solid"/>
            <a:miter lim="800000"/>
            <a:headEnd type="none" w="sm" len="sm"/>
            <a:tailEnd type="triangle" w="med" len="med"/>
          </a:ln>
        </p:spPr>
      </p:cxnSp>
      <p:cxnSp>
        <p:nvCxnSpPr>
          <p:cNvPr id="327" name="Google Shape;327;p16"/>
          <p:cNvCxnSpPr>
            <a:endCxn id="324" idx="1"/>
          </p:cNvCxnSpPr>
          <p:nvPr/>
        </p:nvCxnSpPr>
        <p:spPr>
          <a:xfrm rot="-5400000" flipH="1">
            <a:off x="7937932" y="3367718"/>
            <a:ext cx="868200" cy="507300"/>
          </a:xfrm>
          <a:prstGeom prst="bentConnector2">
            <a:avLst/>
          </a:prstGeom>
          <a:noFill/>
          <a:ln w="9525" cap="flat" cmpd="sng">
            <a:solidFill>
              <a:schemeClr val="lt1"/>
            </a:solidFill>
            <a:prstDash val="solid"/>
            <a:miter lim="800000"/>
            <a:headEnd type="none" w="sm" len="sm"/>
            <a:tailEnd type="triangle" w="med" len="med"/>
          </a:ln>
        </p:spPr>
      </p:cxnSp>
      <p:cxnSp>
        <p:nvCxnSpPr>
          <p:cNvPr id="328" name="Google Shape;328;p16"/>
          <p:cNvCxnSpPr/>
          <p:nvPr/>
        </p:nvCxnSpPr>
        <p:spPr>
          <a:xfrm rot="5400000" flipH="1">
            <a:off x="6284467" y="855650"/>
            <a:ext cx="780600" cy="584100"/>
          </a:xfrm>
          <a:prstGeom prst="bentConnector3">
            <a:avLst>
              <a:gd name="adj1" fmla="val 50002"/>
            </a:avLst>
          </a:prstGeom>
          <a:noFill/>
          <a:ln w="9525" cap="flat" cmpd="sng">
            <a:solidFill>
              <a:schemeClr val="dk1"/>
            </a:solidFill>
            <a:prstDash val="solid"/>
            <a:miter lim="800000"/>
            <a:headEnd type="none" w="sm" len="sm"/>
            <a:tailEnd type="triangle" w="med" len="med"/>
          </a:ln>
        </p:spPr>
      </p:cxnSp>
      <p:cxnSp>
        <p:nvCxnSpPr>
          <p:cNvPr id="329" name="Google Shape;329;p16"/>
          <p:cNvCxnSpPr>
            <a:endCxn id="323" idx="3"/>
          </p:cNvCxnSpPr>
          <p:nvPr/>
        </p:nvCxnSpPr>
        <p:spPr>
          <a:xfrm rot="5400000" flipH="1">
            <a:off x="9027739" y="1763491"/>
            <a:ext cx="2080500" cy="2041800"/>
          </a:xfrm>
          <a:prstGeom prst="bentConnector2">
            <a:avLst/>
          </a:prstGeom>
          <a:noFill/>
          <a:ln w="9525" cap="flat" cmpd="sng">
            <a:solidFill>
              <a:schemeClr val="lt1"/>
            </a:solidFill>
            <a:prstDash val="solid"/>
            <a:miter lim="800000"/>
            <a:headEnd type="none" w="sm" len="sm"/>
            <a:tailEnd type="triangle" w="med" len="med"/>
          </a:ln>
        </p:spPr>
      </p:cxnSp>
      <p:sp>
        <p:nvSpPr>
          <p:cNvPr id="330" name="Google Shape;330;p16"/>
          <p:cNvSpPr/>
          <p:nvPr/>
        </p:nvSpPr>
        <p:spPr>
          <a:xfrm>
            <a:off x="385644" y="3910440"/>
            <a:ext cx="6410426" cy="20158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2500"/>
              <a:buFont typeface="Arial"/>
              <a:buNone/>
            </a:pPr>
            <a:r>
              <a:rPr lang="es-ES" sz="2500" b="0" i="0" u="none" strike="noStrike" cap="none">
                <a:solidFill>
                  <a:schemeClr val="dk1"/>
                </a:solidFill>
                <a:latin typeface="Gill Sans"/>
                <a:ea typeface="Gill Sans"/>
                <a:cs typeface="Gill Sans"/>
                <a:sym typeface="Gill Sans"/>
              </a:rPr>
              <a:t>“Mató a mucha gente.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ct val="0"/>
              </a:spcBef>
              <a:spcAft>
                <a:spcPct val="0"/>
              </a:spcAft>
              <a:buClr>
                <a:srgbClr val="000000"/>
              </a:buClr>
              <a:buSzPts val="2500"/>
              <a:buFont typeface="Arial"/>
              <a:buNone/>
            </a:pPr>
            <a:r>
              <a:rPr lang="es-ES" sz="2500" b="0" i="0" u="none" strike="noStrike" cap="none">
                <a:solidFill>
                  <a:schemeClr val="dk1"/>
                </a:solidFill>
                <a:latin typeface="Gill Sans"/>
                <a:ea typeface="Gill Sans"/>
                <a:cs typeface="Gill Sans"/>
                <a:sym typeface="Gill Sans"/>
              </a:rPr>
              <a:t>Afortunadamente, a menudo pudo escaparse o conseguir una amnistía. Después, devolver los agravios con virtud y perdón, da generosamente y sin pedir recompensa. </a:t>
            </a:r>
            <a:r>
              <a:rPr lang="en-US" altLang="zh-TW" sz="2500" b="0" i="0" u="none" strike="noStrike" cap="none">
                <a:solidFill>
                  <a:schemeClr val="dk1"/>
                </a:solidFill>
                <a:latin typeface="Gill Sans"/>
                <a:ea typeface="Gill Sans"/>
                <a:cs typeface="Gill Sans"/>
                <a:sym typeface="Gill Sans"/>
              </a:rPr>
              <a:t>“</a:t>
            </a:r>
            <a:endParaRPr sz="2500" b="0" i="0" u="none" strike="noStrike" cap="none">
              <a:solidFill>
                <a:schemeClr val="dk1"/>
              </a:solidFill>
              <a:latin typeface="Gill Sans"/>
              <a:ea typeface="Gill Sans"/>
              <a:cs typeface="Gill Sans"/>
              <a:sym typeface="Gill Sans"/>
            </a:endParaRPr>
          </a:p>
        </p:txBody>
      </p:sp>
      <p:sp>
        <p:nvSpPr>
          <p:cNvPr id="331" name="Google Shape;331;p16"/>
          <p:cNvSpPr txBox="1"/>
          <p:nvPr/>
        </p:nvSpPr>
        <p:spPr>
          <a:xfrm>
            <a:off x="385642" y="3088669"/>
            <a:ext cx="5710358" cy="11310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L="0" indent="0" algn="just">
              <a:lnSpc>
                <a:spcPts val="2700"/>
              </a:lnSpc>
              <a:buNone/>
              <a:defRPr sz="1600">
                <a:latin typeface="微軟正黑體" panose="020B0604030504040204" pitchFamily="34" charset="-120"/>
                <a:ea typeface="微軟正黑體" panose="020B0604030504040204" pitchFamily="34" charset="-120"/>
              </a:defRPr>
            </a:lvl1pPr>
          </a:lstStyle>
          <a:p>
            <a:r>
              <a:rPr lang="es-ES"/>
              <a:t>「身所殺甚眾。適有天幸，窘急常得脫，若遇赦。及解年長，更折節為儉，以德報怨，厚施而薄望。」</a:t>
            </a:r>
            <a:endParaRPr>
              <a:sym typeface="Gill Sans"/>
            </a:endParaRPr>
          </a:p>
          <a:p>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357" name="Google Shape;357;p18"/>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358" name="Google Shape;358;p18"/>
          <p:cNvSpPr/>
          <p:nvPr/>
        </p:nvSpPr>
        <p:spPr>
          <a:xfrm>
            <a:off x="0" y="0"/>
            <a:ext cx="12192000"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2000" b="0" i="0" u="none" strike="noStrike" cap="none">
              <a:solidFill>
                <a:schemeClr val="lt1"/>
              </a:solidFill>
              <a:latin typeface="Gill Sans"/>
              <a:ea typeface="Gill Sans"/>
              <a:cs typeface="Gill Sans"/>
              <a:sym typeface="Gill Sans"/>
            </a:endParaRPr>
          </a:p>
        </p:txBody>
      </p:sp>
      <p:sp>
        <p:nvSpPr>
          <p:cNvPr id="359" name="Google Shape;359;p18"/>
          <p:cNvSpPr/>
          <p:nvPr/>
        </p:nvSpPr>
        <p:spPr>
          <a:xfrm>
            <a:off x="2826530" y="348988"/>
            <a:ext cx="579915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  Interés público / conexión de los humanos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Gill Sans"/>
              <a:ea typeface="Gill Sans"/>
              <a:cs typeface="Gill Sans"/>
              <a:sym typeface="Gill Sans"/>
            </a:endParaRPr>
          </a:p>
        </p:txBody>
      </p:sp>
      <p:sp>
        <p:nvSpPr>
          <p:cNvPr id="360" name="Google Shape;360;p18"/>
          <p:cNvSpPr/>
          <p:nvPr/>
        </p:nvSpPr>
        <p:spPr>
          <a:xfrm>
            <a:off x="7059105" y="2570123"/>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dk1"/>
                </a:solidFill>
                <a:latin typeface="Gill Sans"/>
                <a:ea typeface="Gill Sans"/>
                <a:cs typeface="Gill Sans"/>
                <a:sym typeface="Gill Sans"/>
              </a:rPr>
              <a:t>Los ideales "rebeldes“ </a:t>
            </a:r>
            <a:endParaRPr sz="3200" b="0" i="0" u="none" strike="noStrike" cap="none">
              <a:solidFill>
                <a:schemeClr val="dk1"/>
              </a:solidFill>
              <a:latin typeface="Gill Sans"/>
              <a:ea typeface="Gill Sans"/>
              <a:cs typeface="Gill Sans"/>
              <a:sym typeface="Gill Sans"/>
            </a:endParaRPr>
          </a:p>
        </p:txBody>
      </p:sp>
      <p:sp>
        <p:nvSpPr>
          <p:cNvPr id="361" name="Google Shape;361;p18"/>
          <p:cNvSpPr/>
          <p:nvPr/>
        </p:nvSpPr>
        <p:spPr>
          <a:xfrm>
            <a:off x="5583961" y="1513308"/>
            <a:ext cx="34631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Según de su propia justicia</a:t>
            </a:r>
            <a:endParaRPr sz="1400" b="0" i="0" u="none" strike="noStrike" cap="none">
              <a:solidFill>
                <a:srgbClr val="000000"/>
              </a:solidFill>
              <a:latin typeface="Arial"/>
              <a:ea typeface="Arial"/>
              <a:cs typeface="Arial"/>
              <a:sym typeface="Arial"/>
            </a:endParaRPr>
          </a:p>
        </p:txBody>
      </p:sp>
      <p:sp>
        <p:nvSpPr>
          <p:cNvPr id="362" name="Google Shape;362;p18"/>
          <p:cNvSpPr/>
          <p:nvPr/>
        </p:nvSpPr>
        <p:spPr>
          <a:xfrm>
            <a:off x="8625682" y="3824635"/>
            <a:ext cx="28921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Tiempos complicados</a:t>
            </a:r>
            <a:endParaRPr sz="2400" b="0" i="0" u="none" strike="noStrike" cap="none">
              <a:solidFill>
                <a:schemeClr val="dk1"/>
              </a:solidFill>
              <a:latin typeface="Gill Sans"/>
              <a:ea typeface="Gill Sans"/>
              <a:cs typeface="Gill Sans"/>
              <a:sym typeface="Gill Sans"/>
            </a:endParaRPr>
          </a:p>
        </p:txBody>
      </p:sp>
      <p:cxnSp>
        <p:nvCxnSpPr>
          <p:cNvPr id="363" name="Google Shape;363;p18"/>
          <p:cNvCxnSpPr/>
          <p:nvPr/>
        </p:nvCxnSpPr>
        <p:spPr>
          <a:xfrm rot="10800000">
            <a:off x="6100006" y="2019577"/>
            <a:ext cx="959100" cy="868500"/>
          </a:xfrm>
          <a:prstGeom prst="bentConnector3">
            <a:avLst>
              <a:gd name="adj1" fmla="val 99990"/>
            </a:avLst>
          </a:prstGeom>
          <a:noFill/>
          <a:ln w="9525" cap="flat" cmpd="sng">
            <a:solidFill>
              <a:schemeClr val="lt1"/>
            </a:solidFill>
            <a:prstDash val="solid"/>
            <a:miter lim="800000"/>
            <a:headEnd type="none" w="sm" len="sm"/>
            <a:tailEnd type="triangle" w="med" len="med"/>
          </a:ln>
        </p:spPr>
      </p:cxnSp>
      <p:cxnSp>
        <p:nvCxnSpPr>
          <p:cNvPr id="364" name="Google Shape;364;p18"/>
          <p:cNvCxnSpPr/>
          <p:nvPr/>
        </p:nvCxnSpPr>
        <p:spPr>
          <a:xfrm rot="5400000" flipH="1">
            <a:off x="8218129" y="857942"/>
            <a:ext cx="2007300" cy="1540200"/>
          </a:xfrm>
          <a:prstGeom prst="bentConnector3">
            <a:avLst>
              <a:gd name="adj1" fmla="val 99996"/>
            </a:avLst>
          </a:prstGeom>
          <a:noFill/>
          <a:ln w="9525" cap="flat" cmpd="sng">
            <a:solidFill>
              <a:schemeClr val="lt1"/>
            </a:solidFill>
            <a:prstDash val="solid"/>
            <a:miter lim="800000"/>
            <a:headEnd type="none" w="sm" len="sm"/>
            <a:tailEnd type="triangle" w="med" len="med"/>
          </a:ln>
        </p:spPr>
      </p:cxnSp>
      <p:cxnSp>
        <p:nvCxnSpPr>
          <p:cNvPr id="365" name="Google Shape;365;p18"/>
          <p:cNvCxnSpPr>
            <a:endCxn id="362" idx="1"/>
          </p:cNvCxnSpPr>
          <p:nvPr/>
        </p:nvCxnSpPr>
        <p:spPr>
          <a:xfrm rot="-5400000" flipH="1">
            <a:off x="7937932" y="3367718"/>
            <a:ext cx="868200" cy="507300"/>
          </a:xfrm>
          <a:prstGeom prst="bentConnector2">
            <a:avLst/>
          </a:prstGeom>
          <a:noFill/>
          <a:ln w="9525" cap="flat" cmpd="sng">
            <a:solidFill>
              <a:schemeClr val="dk1"/>
            </a:solidFill>
            <a:prstDash val="solid"/>
            <a:miter lim="800000"/>
            <a:headEnd type="none" w="sm" len="sm"/>
            <a:tailEnd type="triangle" w="med" len="med"/>
          </a:ln>
        </p:spPr>
      </p:cxnSp>
      <p:cxnSp>
        <p:nvCxnSpPr>
          <p:cNvPr id="366" name="Google Shape;366;p18"/>
          <p:cNvCxnSpPr/>
          <p:nvPr/>
        </p:nvCxnSpPr>
        <p:spPr>
          <a:xfrm rot="5400000" flipH="1">
            <a:off x="6284467" y="855650"/>
            <a:ext cx="780600" cy="584100"/>
          </a:xfrm>
          <a:prstGeom prst="bentConnector3">
            <a:avLst>
              <a:gd name="adj1" fmla="val 50002"/>
            </a:avLst>
          </a:prstGeom>
          <a:noFill/>
          <a:ln w="9525" cap="flat" cmpd="sng">
            <a:solidFill>
              <a:schemeClr val="lt1"/>
            </a:solidFill>
            <a:prstDash val="solid"/>
            <a:miter lim="800000"/>
            <a:headEnd type="none" w="sm" len="sm"/>
            <a:tailEnd type="triangle" w="med" len="med"/>
          </a:ln>
        </p:spPr>
      </p:cxnSp>
      <p:cxnSp>
        <p:nvCxnSpPr>
          <p:cNvPr id="367" name="Google Shape;367;p18"/>
          <p:cNvCxnSpPr>
            <a:endCxn id="361" idx="3"/>
          </p:cNvCxnSpPr>
          <p:nvPr/>
        </p:nvCxnSpPr>
        <p:spPr>
          <a:xfrm rot="5400000" flipH="1">
            <a:off x="9027739" y="1763491"/>
            <a:ext cx="2080500" cy="2041800"/>
          </a:xfrm>
          <a:prstGeom prst="bentConnector2">
            <a:avLst/>
          </a:prstGeom>
          <a:noFill/>
          <a:ln w="9525" cap="flat" cmpd="sng">
            <a:solidFill>
              <a:schemeClr val="lt1"/>
            </a:solidFill>
            <a:prstDash val="solid"/>
            <a:miter lim="800000"/>
            <a:headEnd type="none" w="sm" len="sm"/>
            <a:tailEnd type="triangle" w="med" len="med"/>
          </a:ln>
        </p:spPr>
      </p:cxnSp>
      <p:sp>
        <p:nvSpPr>
          <p:cNvPr id="368" name="Google Shape;368;p18"/>
          <p:cNvSpPr/>
          <p:nvPr/>
        </p:nvSpPr>
        <p:spPr>
          <a:xfrm>
            <a:off x="385488" y="4000818"/>
            <a:ext cx="6840106" cy="2015896"/>
          </a:xfrm>
          <a:prstGeom prst="rect">
            <a:avLst/>
          </a:prstGeom>
          <a:noFill/>
          <a:ln>
            <a:noFill/>
          </a:ln>
        </p:spPr>
        <p:txBody>
          <a:bodyPr spcFirstLastPara="1" wrap="square" lIns="91425" tIns="45700" rIns="91425" bIns="45700" anchor="t" anchorCtr="0">
            <a:spAutoFit/>
          </a:bodyPr>
          <a:lstStyle/>
          <a:p>
            <a:pPr lvl="0"/>
            <a:r>
              <a:rPr lang="es-ES" sz="2500" dirty="0">
                <a:solidFill>
                  <a:schemeClr val="dk1"/>
                </a:solidFill>
                <a:latin typeface="Gill Sans"/>
                <a:ea typeface="Gill Sans"/>
                <a:cs typeface="Gill Sans"/>
                <a:sym typeface="Gill Sans"/>
              </a:rPr>
              <a:t>“</a:t>
            </a:r>
            <a:r>
              <a:rPr lang="es-ES" sz="2500" dirty="0" err="1">
                <a:solidFill>
                  <a:schemeClr val="dk1"/>
                </a:solidFill>
                <a:latin typeface="Gill Sans"/>
                <a:ea typeface="Gill Sans"/>
                <a:cs typeface="Gill Sans"/>
                <a:sym typeface="Gill Sans"/>
              </a:rPr>
              <a:t>Guo</a:t>
            </a:r>
            <a:r>
              <a:rPr lang="es-ES" sz="2500" dirty="0">
                <a:solidFill>
                  <a:schemeClr val="dk1"/>
                </a:solidFill>
                <a:latin typeface="Gill Sans"/>
                <a:ea typeface="Gill Sans"/>
                <a:cs typeface="Gill Sans"/>
                <a:sym typeface="Gill Sans"/>
              </a:rPr>
              <a:t> </a:t>
            </a:r>
            <a:r>
              <a:rPr lang="es-ES" sz="2500" dirty="0" err="1">
                <a:solidFill>
                  <a:schemeClr val="dk1"/>
                </a:solidFill>
                <a:latin typeface="Gill Sans"/>
                <a:ea typeface="Gill Sans"/>
                <a:cs typeface="Gill Sans"/>
                <a:sym typeface="Gill Sans"/>
              </a:rPr>
              <a:t>Jie</a:t>
            </a:r>
            <a:r>
              <a:rPr lang="es-ES" sz="2500" dirty="0">
                <a:solidFill>
                  <a:schemeClr val="dk1"/>
                </a:solidFill>
                <a:latin typeface="Gill Sans"/>
                <a:ea typeface="Gill Sans"/>
                <a:cs typeface="Gill Sans"/>
                <a:sym typeface="Gill Sans"/>
              </a:rPr>
              <a:t> es solo una persona normal, que generalmente ayuda a los demás por voluntad y tiene el poder e influencia de que los otros maten por él. Aunque él ignora, este pecado era más grave que su propio asesinato. “</a:t>
            </a:r>
            <a:endParaRPr sz="2500" b="0" i="0" u="none" strike="noStrike" cap="none" dirty="0">
              <a:solidFill>
                <a:schemeClr val="dk1"/>
              </a:solidFill>
              <a:latin typeface="Gill Sans"/>
              <a:ea typeface="Gill Sans"/>
              <a:cs typeface="Gill Sans"/>
              <a:sym typeface="Gill Sans"/>
            </a:endParaRPr>
          </a:p>
        </p:txBody>
      </p:sp>
      <p:sp>
        <p:nvSpPr>
          <p:cNvPr id="369" name="Google Shape;369;p18"/>
          <p:cNvSpPr txBox="1"/>
          <p:nvPr/>
        </p:nvSpPr>
        <p:spPr>
          <a:xfrm>
            <a:off x="449583" y="3113774"/>
            <a:ext cx="4802903" cy="1000233"/>
          </a:xfrm>
          <a:prstGeom prst="rect">
            <a:avLst/>
          </a:prstGeom>
          <a:noFill/>
          <a:ln>
            <a:noFill/>
          </a:ln>
        </p:spPr>
        <p:txBody>
          <a:bodyPr spcFirstLastPara="1" wrap="square" lIns="91425" tIns="45700" rIns="91425" bIns="45700" anchor="t" anchorCtr="0">
            <a:spAutoFit/>
          </a:bodyPr>
          <a:lstStyle/>
          <a:p>
            <a:pPr marL="0" marR="0" lvl="0" indent="0" algn="l" rtl="0">
              <a:lnSpc>
                <a:spcPts val="2700"/>
              </a:lnSpc>
              <a:spcBef>
                <a:spcPct val="0"/>
              </a:spcBef>
              <a:spcAft>
                <a:spcPct val="0"/>
              </a:spcAft>
              <a:buNone/>
            </a:pPr>
            <a:r>
              <a:rPr lang="es-ES" sz="1600">
                <a:latin typeface="微軟正黑體" panose="020B0604030504040204" pitchFamily="34" charset="-120"/>
                <a:ea typeface="微軟正黑體" panose="020B0604030504040204" pitchFamily="34" charset="-120"/>
              </a:rPr>
              <a:t>「解（郭解）布衣為任俠行</a:t>
            </a:r>
            <a:r>
              <a:rPr lang="zh-TW" altLang="en-US" sz="1600">
                <a:latin typeface="微軟正黑體" panose="020B0604030504040204" pitchFamily="34" charset="-120"/>
                <a:ea typeface="微軟正黑體" panose="020B0604030504040204" pitchFamily="34" charset="-120"/>
              </a:rPr>
              <a:t>，</a:t>
            </a:r>
            <a:r>
              <a:rPr lang="es-ES" sz="1600">
                <a:latin typeface="微軟正黑體" panose="020B0604030504040204" pitchFamily="34" charset="-120"/>
                <a:ea typeface="微軟正黑體" panose="020B0604030504040204" pitchFamily="34" charset="-120"/>
              </a:rPr>
              <a:t>權以睚眥殺人，解雖弗知，此罪甚於解殺之。」</a:t>
            </a:r>
            <a:endParaRPr sz="1600">
              <a:latin typeface="微軟正黑體" panose="020B0604030504040204" pitchFamily="34" charset="-120"/>
              <a:ea typeface="微軟正黑體" panose="020B0604030504040204" pitchFamily="34" charset="-120"/>
              <a:sym typeface="Gill Sans"/>
            </a:endParaRPr>
          </a:p>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376" name="Google Shape;376;p19"/>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377" name="Google Shape;377;p19"/>
          <p:cNvSpPr/>
          <p:nvPr/>
        </p:nvSpPr>
        <p:spPr>
          <a:xfrm>
            <a:off x="0" y="0"/>
            <a:ext cx="12192000"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pic>
        <p:nvPicPr>
          <p:cNvPr id="378" name="Google Shape;378;p19"/>
          <p:cNvPicPr preferRelativeResize="0"/>
          <p:nvPr/>
        </p:nvPicPr>
        <p:blipFill>
          <a:blip r:embed="rId4">
            <a:alphaModFix/>
          </a:blip>
          <a:stretch>
            <a:fillRect/>
          </a:stretch>
        </p:blipFill>
        <p:spPr>
          <a:xfrm>
            <a:off x="5898995" y="-78059"/>
            <a:ext cx="6304157" cy="6958361"/>
          </a:xfrm>
          <a:prstGeom prst="rect">
            <a:avLst/>
          </a:prstGeom>
          <a:noFill/>
          <a:ln>
            <a:noFill/>
          </a:ln>
        </p:spPr>
      </p:pic>
      <p:sp>
        <p:nvSpPr>
          <p:cNvPr id="379" name="Google Shape;379;p19"/>
          <p:cNvSpPr/>
          <p:nvPr/>
        </p:nvSpPr>
        <p:spPr>
          <a:xfrm>
            <a:off x="8096705" y="1136842"/>
            <a:ext cx="196720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Libertad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Independencia</a:t>
            </a:r>
            <a:endParaRPr sz="1400" b="0" i="0" u="none" strike="noStrike" cap="none">
              <a:solidFill>
                <a:srgbClr val="000000"/>
              </a:solidFill>
              <a:latin typeface="Arial"/>
              <a:ea typeface="Arial"/>
              <a:cs typeface="Arial"/>
              <a:sym typeface="Arial"/>
            </a:endParaRPr>
          </a:p>
        </p:txBody>
      </p:sp>
      <p:sp>
        <p:nvSpPr>
          <p:cNvPr id="380" name="Google Shape;380;p19"/>
          <p:cNvSpPr/>
          <p:nvPr/>
        </p:nvSpPr>
        <p:spPr>
          <a:xfrm>
            <a:off x="1395231" y="1125691"/>
            <a:ext cx="362310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Interés público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Conexión de los humanos  </a:t>
            </a:r>
            <a:endParaRPr sz="1400" b="0" i="0" u="none" strike="noStrike" cap="none">
              <a:solidFill>
                <a:srgbClr val="000000"/>
              </a:solidFill>
              <a:latin typeface="Arial"/>
              <a:ea typeface="Arial"/>
              <a:cs typeface="Arial"/>
              <a:sym typeface="Arial"/>
            </a:endParaRPr>
          </a:p>
        </p:txBody>
      </p:sp>
      <p:sp>
        <p:nvSpPr>
          <p:cNvPr id="381" name="Google Shape;381;p19"/>
          <p:cNvSpPr/>
          <p:nvPr/>
        </p:nvSpPr>
        <p:spPr>
          <a:xfrm>
            <a:off x="1475220" y="3557062"/>
            <a:ext cx="346312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Según su propia justicia</a:t>
            </a:r>
            <a:endParaRPr sz="1400" b="0" i="0" u="none" strike="noStrike" cap="none">
              <a:solidFill>
                <a:srgbClr val="000000"/>
              </a:solidFill>
              <a:latin typeface="Arial"/>
              <a:ea typeface="Arial"/>
              <a:cs typeface="Arial"/>
              <a:sym typeface="Arial"/>
            </a:endParaRPr>
          </a:p>
        </p:txBody>
      </p:sp>
      <p:sp>
        <p:nvSpPr>
          <p:cNvPr id="382" name="Google Shape;382;p19"/>
          <p:cNvSpPr/>
          <p:nvPr/>
        </p:nvSpPr>
        <p:spPr>
          <a:xfrm>
            <a:off x="6979283" y="2383620"/>
            <a:ext cx="42020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Seres marginados de la sociedad</a:t>
            </a:r>
            <a:endParaRPr sz="1400" b="0" i="0" u="none" strike="noStrike" cap="none">
              <a:solidFill>
                <a:srgbClr val="000000"/>
              </a:solidFill>
              <a:latin typeface="Arial"/>
              <a:ea typeface="Arial"/>
              <a:cs typeface="Arial"/>
              <a:sym typeface="Arial"/>
            </a:endParaRPr>
          </a:p>
        </p:txBody>
      </p:sp>
      <p:sp>
        <p:nvSpPr>
          <p:cNvPr id="383" name="Google Shape;383;p19"/>
          <p:cNvSpPr/>
          <p:nvPr/>
        </p:nvSpPr>
        <p:spPr>
          <a:xfrm>
            <a:off x="4694535" y="4620810"/>
            <a:ext cx="28921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rgbClr val="C00000"/>
                </a:solidFill>
                <a:latin typeface="Gill Sans"/>
                <a:ea typeface="Gill Sans"/>
                <a:cs typeface="Gill Sans"/>
                <a:sym typeface="Gill Sans"/>
              </a:rPr>
              <a:t>Tiempos</a:t>
            </a:r>
            <a:r>
              <a:rPr lang="es-ES" sz="2400" b="0" i="0" u="none" strike="noStrike" cap="none">
                <a:solidFill>
                  <a:srgbClr val="FFC000"/>
                </a:solidFill>
                <a:latin typeface="Gill Sans"/>
                <a:ea typeface="Gill Sans"/>
                <a:cs typeface="Gill Sans"/>
                <a:sym typeface="Gill Sans"/>
              </a:rPr>
              <a:t> complicados</a:t>
            </a:r>
            <a:endParaRPr sz="2400" b="0" i="0" u="none" strike="noStrike" cap="none">
              <a:solidFill>
                <a:srgbClr val="FFC000"/>
              </a:solidFill>
              <a:latin typeface="Gill Sans"/>
              <a:ea typeface="Gill Sans"/>
              <a:cs typeface="Gill Sans"/>
              <a:sym typeface="Gill Sans"/>
            </a:endParaRPr>
          </a:p>
        </p:txBody>
      </p:sp>
      <p:sp>
        <p:nvSpPr>
          <p:cNvPr id="384" name="Google Shape;384;p19"/>
          <p:cNvSpPr/>
          <p:nvPr/>
        </p:nvSpPr>
        <p:spPr>
          <a:xfrm>
            <a:off x="158784" y="2307399"/>
            <a:ext cx="6096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El espíritu de guardabosques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no según su estado</a:t>
            </a:r>
            <a:endParaRPr sz="2400" b="0" i="0" u="none" strike="noStrike" cap="none">
              <a:solidFill>
                <a:schemeClr val="dk1"/>
              </a:solidFill>
              <a:latin typeface="Calibri"/>
              <a:ea typeface="Calibri"/>
              <a:cs typeface="Calibri"/>
              <a:sym typeface="Calibri"/>
            </a:endParaRPr>
          </a:p>
        </p:txBody>
      </p:sp>
      <p:sp>
        <p:nvSpPr>
          <p:cNvPr id="385" name="Google Shape;385;p19"/>
          <p:cNvSpPr/>
          <p:nvPr/>
        </p:nvSpPr>
        <p:spPr>
          <a:xfrm>
            <a:off x="7354353" y="5269059"/>
            <a:ext cx="34519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Al contrario de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la época áurea de España</a:t>
            </a:r>
            <a:endParaRPr sz="1400" b="0" i="0" u="none" strike="noStrike" cap="none">
              <a:solidFill>
                <a:srgbClr val="000000"/>
              </a:solidFill>
              <a:latin typeface="Arial"/>
              <a:ea typeface="Arial"/>
              <a:cs typeface="Arial"/>
              <a:sym typeface="Arial"/>
            </a:endParaRPr>
          </a:p>
        </p:txBody>
      </p:sp>
      <p:sp>
        <p:nvSpPr>
          <p:cNvPr id="386" name="Google Shape;386;p19"/>
          <p:cNvSpPr/>
          <p:nvPr/>
        </p:nvSpPr>
        <p:spPr>
          <a:xfrm>
            <a:off x="367862" y="5139468"/>
            <a:ext cx="516057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Después de la dinastía Tang, el valor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 del guardabosque se vuelve más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chemeClr val="dk1"/>
                </a:solidFill>
                <a:latin typeface="Gill Sans"/>
                <a:ea typeface="Gill Sans"/>
                <a:cs typeface="Gill Sans"/>
                <a:sym typeface="Gill Sans"/>
              </a:rPr>
              <a:t>correcto políticamente</a:t>
            </a:r>
            <a:endParaRPr sz="1400" b="0" i="0" u="none" strike="noStrike" cap="none">
              <a:solidFill>
                <a:srgbClr val="000000"/>
              </a:solidFill>
              <a:latin typeface="Arial"/>
              <a:ea typeface="Arial"/>
              <a:cs typeface="Arial"/>
              <a:sym typeface="Arial"/>
            </a:endParaRPr>
          </a:p>
        </p:txBody>
      </p:sp>
      <p:sp>
        <p:nvSpPr>
          <p:cNvPr id="387" name="Google Shape;387;p19"/>
          <p:cNvSpPr/>
          <p:nvPr/>
        </p:nvSpPr>
        <p:spPr>
          <a:xfrm>
            <a:off x="7437820" y="3557061"/>
            <a:ext cx="328359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400"/>
              <a:buFont typeface="Arial"/>
              <a:buNone/>
            </a:pPr>
            <a:r>
              <a:rPr lang="es-ES" sz="2400" b="0" i="0" u="none" strike="noStrike" cap="none">
                <a:solidFill>
                  <a:srgbClr val="FFFFFF"/>
                </a:solidFill>
                <a:latin typeface="Gill Sans"/>
                <a:ea typeface="Gill Sans"/>
                <a:cs typeface="Gill Sans"/>
                <a:sym typeface="Gill Sans"/>
              </a:rPr>
              <a:t>Según su propio valor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394" name="Google Shape;394;p20"/>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395" name="Google Shape;395;p20"/>
          <p:cNvSpPr/>
          <p:nvPr/>
        </p:nvSpPr>
        <p:spPr>
          <a:xfrm>
            <a:off x="0" y="0"/>
            <a:ext cx="12192000" cy="6858000"/>
          </a:xfrm>
          <a:prstGeom prst="rect">
            <a:avLst/>
          </a:prstGeom>
          <a:solidFill>
            <a:srgbClr val="ECEBE4">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396" name="Google Shape;396;p20"/>
          <p:cNvSpPr/>
          <p:nvPr/>
        </p:nvSpPr>
        <p:spPr>
          <a:xfrm>
            <a:off x="257385" y="2473433"/>
            <a:ext cx="5516211"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500"/>
              <a:buFont typeface="Arial"/>
              <a:buNone/>
            </a:pPr>
            <a:r>
              <a:rPr lang="es-ES" sz="2500" b="0" i="0" u="none" strike="noStrike" cap="none">
                <a:solidFill>
                  <a:schemeClr val="dk1"/>
                </a:solidFill>
                <a:latin typeface="Gill Sans"/>
                <a:ea typeface="Gill Sans"/>
                <a:cs typeface="Gill Sans"/>
                <a:sym typeface="Gill Sans"/>
              </a:rPr>
              <a:t>Ambos están insatisfechos con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2500"/>
              <a:buFont typeface="Arial"/>
              <a:buNone/>
            </a:pPr>
            <a:r>
              <a:rPr lang="es-ES" sz="2500" b="0" i="0" u="none" strike="noStrike" cap="none">
                <a:solidFill>
                  <a:schemeClr val="dk1"/>
                </a:solidFill>
                <a:latin typeface="Gill Sans"/>
                <a:ea typeface="Gill Sans"/>
                <a:cs typeface="Gill Sans"/>
                <a:sym typeface="Gill Sans"/>
              </a:rPr>
              <a:t>los gobiernos, pero presentan diferentes imágenes debido a su jerarquía de valores de lugares diferentes</a:t>
            </a:r>
            <a:endParaRPr sz="2500" b="0" i="0" u="none" strike="noStrike" cap="none">
              <a:solidFill>
                <a:schemeClr val="dk1"/>
              </a:solidFill>
              <a:latin typeface="Gill Sans"/>
              <a:ea typeface="Gill Sans"/>
              <a:cs typeface="Gill Sans"/>
              <a:sym typeface="Gill Sans"/>
            </a:endParaRPr>
          </a:p>
        </p:txBody>
      </p:sp>
      <p:pic>
        <p:nvPicPr>
          <p:cNvPr id="397" name="Google Shape;397;p20"/>
          <p:cNvPicPr preferRelativeResize="0"/>
          <p:nvPr/>
        </p:nvPicPr>
        <p:blipFill>
          <a:blip r:embed="rId4">
            <a:alphaModFix/>
          </a:blip>
          <a:stretch>
            <a:fillRect/>
          </a:stretch>
        </p:blipFill>
        <p:spPr>
          <a:xfrm>
            <a:off x="5898995" y="-78059"/>
            <a:ext cx="6304157" cy="6958361"/>
          </a:xfrm>
          <a:prstGeom prst="rect">
            <a:avLst/>
          </a:prstGeom>
          <a:noFill/>
          <a:ln>
            <a:noFill/>
          </a:ln>
        </p:spPr>
      </p:pic>
      <p:sp>
        <p:nvSpPr>
          <p:cNvPr id="398" name="Google Shape;398;p20"/>
          <p:cNvSpPr/>
          <p:nvPr/>
        </p:nvSpPr>
        <p:spPr>
          <a:xfrm>
            <a:off x="6611796" y="2749204"/>
            <a:ext cx="4742004"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500"/>
              <a:buFont typeface="Arial"/>
              <a:buNone/>
            </a:pPr>
            <a:r>
              <a:rPr lang="es-ES" sz="2500" b="0" i="0" u="none" strike="noStrike" cap="none">
                <a:solidFill>
                  <a:schemeClr val="lt1"/>
                </a:solidFill>
                <a:latin typeface="Gill Sans"/>
                <a:ea typeface="Gill Sans"/>
                <a:cs typeface="Gill Sans"/>
                <a:sym typeface="Gill Sans"/>
              </a:rPr>
              <a:t>Los valores que la gente admira se </a:t>
            </a:r>
            <a:endParaRPr sz="2500" b="0" i="0" u="none" strike="noStrike" cap="none">
              <a:solidFill>
                <a:schemeClr val="lt1"/>
              </a:solidFill>
              <a:latin typeface="Gill Sans"/>
              <a:ea typeface="Gill Sans"/>
              <a:cs typeface="Gill Sans"/>
              <a:sym typeface="Gill Sans"/>
            </a:endParaRPr>
          </a:p>
          <a:p>
            <a:pPr marL="0" marR="0" lvl="0" indent="0" algn="ctr" rtl="0">
              <a:lnSpc>
                <a:spcPct val="100000"/>
              </a:lnSpc>
              <a:spcBef>
                <a:spcPct val="0"/>
              </a:spcBef>
              <a:spcAft>
                <a:spcPct val="0"/>
              </a:spcAft>
              <a:buClr>
                <a:srgbClr val="000000"/>
              </a:buClr>
              <a:buSzPts val="2500"/>
              <a:buFont typeface="Arial"/>
              <a:buNone/>
            </a:pPr>
            <a:r>
              <a:rPr lang="es-ES" sz="2500" b="0" i="0" u="none" strike="noStrike" cap="none">
                <a:solidFill>
                  <a:schemeClr val="lt1"/>
                </a:solidFill>
                <a:latin typeface="Gill Sans"/>
                <a:ea typeface="Gill Sans"/>
                <a:cs typeface="Gill Sans"/>
                <a:sym typeface="Gill Sans"/>
              </a:rPr>
              <a:t>reflejan en tiempos difíciles.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1"/>
          <p:cNvPicPr preferRelativeResize="0"/>
          <p:nvPr/>
        </p:nvPicPr>
        <p:blipFill>
          <a:blip r:embed="rId3">
            <a:alphaModFix/>
          </a:blip>
          <a:srcRect l="9466" t="2843" r="19796" b="2841"/>
          <a:stretch>
            <a:fillRect/>
          </a:stretch>
        </p:blipFill>
        <p:spPr>
          <a:xfrm rot="5400000">
            <a:off x="2629676" y="-2704324"/>
            <a:ext cx="6895324" cy="12229324"/>
          </a:xfrm>
          <a:prstGeom prst="rect">
            <a:avLst/>
          </a:prstGeom>
          <a:noFill/>
          <a:ln>
            <a:noFill/>
          </a:ln>
        </p:spPr>
      </p:pic>
      <p:sp>
        <p:nvSpPr>
          <p:cNvPr id="405" name="Google Shape;405;p21"/>
          <p:cNvSpPr/>
          <p:nvPr/>
        </p:nvSpPr>
        <p:spPr>
          <a:xfrm>
            <a:off x="-152402" y="-205273"/>
            <a:ext cx="12344402" cy="7277877"/>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406" name="Google Shape;406;p21"/>
          <p:cNvSpPr txBox="1"/>
          <p:nvPr/>
        </p:nvSpPr>
        <p:spPr>
          <a:xfrm>
            <a:off x="308665" y="5860188"/>
            <a:ext cx="37629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000"/>
              <a:buFont typeface="Arial"/>
              <a:buNone/>
            </a:pPr>
            <a:r>
              <a:rPr lang="es-ES" sz="4000" b="0" i="0" u="none" strike="noStrike" cap="none">
                <a:solidFill>
                  <a:schemeClr val="lt1"/>
                </a:solidFill>
                <a:latin typeface="Gill Sans"/>
                <a:ea typeface="Gill Sans"/>
                <a:cs typeface="Gill Sans"/>
                <a:sym typeface="Gill Sans"/>
              </a:rPr>
              <a:t>GRACIAS</a:t>
            </a:r>
            <a:endParaRPr sz="4000" b="0" i="0" u="none" strike="noStrike" cap="none">
              <a:solidFill>
                <a:schemeClr val="lt1"/>
              </a:solidFill>
              <a:latin typeface="Gill Sans"/>
              <a:ea typeface="Gill Sans"/>
              <a:cs typeface="Gill Sans"/>
              <a:sym typeface="Gill Sans"/>
            </a:endParaRPr>
          </a:p>
          <a:p>
            <a:pPr marL="0" marR="0" lvl="0" indent="0" algn="l" rtl="0">
              <a:lnSpc>
                <a:spcPct val="100000"/>
              </a:lnSpc>
              <a:spcBef>
                <a:spcPct val="0"/>
              </a:spcBef>
              <a:spcAft>
                <a:spcPct val="0"/>
              </a:spcAft>
              <a:buClr>
                <a:srgbClr val="000000"/>
              </a:buClr>
              <a:buSzPts val="4000"/>
              <a:buFont typeface="Arial"/>
              <a:buNone/>
            </a:pPr>
            <a:endParaRPr sz="4000" b="0" i="0" u="none" strike="noStrike" cap="none">
              <a:solidFill>
                <a:schemeClr val="lt1"/>
              </a:solidFill>
              <a:latin typeface="Gill Sans"/>
              <a:ea typeface="Gill Sans"/>
              <a:cs typeface="Gill Sans"/>
              <a:sym typeface="Gill San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99" name="Google Shape;99;p2"/>
          <p:cNvSpPr/>
          <p:nvPr/>
        </p:nvSpPr>
        <p:spPr>
          <a:xfrm>
            <a:off x="0" y="0"/>
            <a:ext cx="12192000" cy="6858000"/>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100" name="Google Shape;100;p2"/>
          <p:cNvSpPr txBox="1"/>
          <p:nvPr/>
        </p:nvSpPr>
        <p:spPr>
          <a:xfrm>
            <a:off x="7991857" y="558474"/>
            <a:ext cx="3762756" cy="70788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4000"/>
              <a:buFont typeface="Arial"/>
              <a:buNone/>
            </a:pPr>
            <a:r>
              <a:rPr lang="es-ES" sz="4000" b="0" i="0" u="none" strike="noStrike" cap="none">
                <a:solidFill>
                  <a:schemeClr val="lt1"/>
                </a:solidFill>
                <a:latin typeface="Gill Sans"/>
                <a:ea typeface="Gill Sans"/>
                <a:cs typeface="Gill Sans"/>
                <a:sym typeface="Gill Sans"/>
              </a:rPr>
              <a:t>CONTENIDO</a:t>
            </a:r>
            <a:endParaRPr sz="4000" b="0" i="0" u="none" strike="noStrike" cap="none">
              <a:solidFill>
                <a:schemeClr val="lt1"/>
              </a:solidFill>
              <a:latin typeface="Gill Sans"/>
              <a:ea typeface="Gill Sans"/>
              <a:cs typeface="Gill Sans"/>
              <a:sym typeface="Gill Sans"/>
            </a:endParaRPr>
          </a:p>
        </p:txBody>
      </p:sp>
      <p:sp>
        <p:nvSpPr>
          <p:cNvPr id="101" name="Google Shape;101;p2"/>
          <p:cNvSpPr txBox="1"/>
          <p:nvPr/>
        </p:nvSpPr>
        <p:spPr>
          <a:xfrm>
            <a:off x="6434254" y="1955459"/>
            <a:ext cx="5320500" cy="2277900"/>
          </a:xfrm>
          <a:prstGeom prst="rect">
            <a:avLst/>
          </a:prstGeom>
          <a:noFill/>
          <a:ln>
            <a:noFill/>
          </a:ln>
        </p:spPr>
        <p:txBody>
          <a:bodyPr spcFirstLastPara="1" wrap="square" lIns="91425" tIns="45700" rIns="91425" bIns="45700" anchor="t" anchorCtr="0">
            <a:spAutoFit/>
          </a:bodyPr>
          <a:lstStyle/>
          <a:p>
            <a:pPr marL="0" marR="0" lvl="0" indent="0" algn="r" rtl="0">
              <a:lnSpc>
                <a:spcPct val="135714"/>
              </a:lnSpc>
              <a:spcBef>
                <a:spcPct val="0"/>
              </a:spcBef>
              <a:spcAft>
                <a:spcPct val="0"/>
              </a:spcAft>
              <a:buClr>
                <a:srgbClr val="000000"/>
              </a:buClr>
              <a:buSzPts val="2800"/>
              <a:buFont typeface="Arial"/>
              <a:buNone/>
            </a:pPr>
            <a:r>
              <a:rPr lang="es-ES" sz="2800" b="0" i="0" u="none" strike="noStrike" cap="none">
                <a:solidFill>
                  <a:schemeClr val="lt1"/>
                </a:solidFill>
                <a:latin typeface="Gill Sans"/>
                <a:ea typeface="Gill Sans"/>
                <a:cs typeface="Gill Sans"/>
                <a:sym typeface="Gill Sans"/>
              </a:rPr>
              <a:t>Sobre el autor</a:t>
            </a:r>
            <a:endParaRPr sz="1400" b="0" i="0" u="none" strike="noStrike" cap="none">
              <a:solidFill>
                <a:srgbClr val="000000"/>
              </a:solidFill>
              <a:latin typeface="Arial"/>
              <a:ea typeface="Arial"/>
              <a:cs typeface="Arial"/>
              <a:sym typeface="Arial"/>
            </a:endParaRPr>
          </a:p>
          <a:p>
            <a:pPr marL="0" marR="0" lvl="0" indent="0" algn="r" rtl="0">
              <a:lnSpc>
                <a:spcPct val="135714"/>
              </a:lnSpc>
              <a:spcBef>
                <a:spcPct val="0"/>
              </a:spcBef>
              <a:spcAft>
                <a:spcPct val="0"/>
              </a:spcAft>
              <a:buClr>
                <a:srgbClr val="000000"/>
              </a:buClr>
              <a:buSzPts val="2800"/>
              <a:buFont typeface="Arial"/>
              <a:buNone/>
            </a:pPr>
            <a:r>
              <a:rPr lang="es-ES" sz="2800" b="0" i="0" u="none" strike="noStrike" cap="none">
                <a:solidFill>
                  <a:schemeClr val="lt1"/>
                </a:solidFill>
                <a:latin typeface="Gill Sans"/>
                <a:ea typeface="Gill Sans"/>
                <a:cs typeface="Gill Sans"/>
                <a:sym typeface="Gill Sans"/>
              </a:rPr>
              <a:t>Los ideales rebeldes</a:t>
            </a:r>
            <a:endParaRPr sz="1400" b="0" i="0" u="none" strike="noStrike" cap="none">
              <a:solidFill>
                <a:srgbClr val="000000"/>
              </a:solidFill>
              <a:latin typeface="Arial"/>
              <a:ea typeface="Arial"/>
              <a:cs typeface="Arial"/>
              <a:sym typeface="Arial"/>
            </a:endParaRPr>
          </a:p>
          <a:p>
            <a:pPr marL="0" marR="0" lvl="0" indent="0" algn="r" rtl="0">
              <a:lnSpc>
                <a:spcPct val="135714"/>
              </a:lnSpc>
              <a:spcBef>
                <a:spcPct val="0"/>
              </a:spcBef>
              <a:spcAft>
                <a:spcPct val="0"/>
              </a:spcAft>
              <a:buClr>
                <a:srgbClr val="000000"/>
              </a:buClr>
              <a:buSzPts val="2800"/>
              <a:buFont typeface="Arial"/>
              <a:buNone/>
            </a:pPr>
            <a:r>
              <a:rPr lang="es-ES" sz="2800" b="0" i="0" u="none" strike="noStrike" cap="none">
                <a:solidFill>
                  <a:schemeClr val="lt1"/>
                </a:solidFill>
                <a:latin typeface="Gill Sans"/>
                <a:ea typeface="Gill Sans"/>
                <a:cs typeface="Gill Sans"/>
                <a:sym typeface="Gill Sans"/>
              </a:rPr>
              <a:t>La canción del pirata</a:t>
            </a:r>
            <a:endParaRPr sz="1400" b="0" i="0" u="none" strike="noStrike" cap="none">
              <a:solidFill>
                <a:srgbClr val="000000"/>
              </a:solidFill>
              <a:latin typeface="Arial"/>
              <a:ea typeface="Arial"/>
              <a:cs typeface="Arial"/>
              <a:sym typeface="Arial"/>
            </a:endParaRPr>
          </a:p>
          <a:p>
            <a:pPr marL="0" marR="0" lvl="0" indent="0" algn="r" rtl="0">
              <a:lnSpc>
                <a:spcPct val="135714"/>
              </a:lnSpc>
              <a:spcBef>
                <a:spcPct val="0"/>
              </a:spcBef>
              <a:spcAft>
                <a:spcPct val="0"/>
              </a:spcAft>
              <a:buClr>
                <a:srgbClr val="000000"/>
              </a:buClr>
              <a:buSzPts val="2800"/>
              <a:buFont typeface="Arial"/>
              <a:buNone/>
            </a:pPr>
            <a:r>
              <a:rPr lang="es-ES" sz="2800" b="0" i="0" u="none" strike="noStrike" cap="none">
                <a:solidFill>
                  <a:schemeClr val="lt1"/>
                </a:solidFill>
                <a:latin typeface="Gill Sans"/>
                <a:ea typeface="Gill Sans"/>
                <a:cs typeface="Gill Sans"/>
                <a:sym typeface="Gill Sans"/>
              </a:rPr>
              <a:t>Comparación con guardabosques</a:t>
            </a:r>
            <a:endParaRPr sz="2800" b="0" i="0" u="none" strike="noStrike" cap="none">
              <a:solidFill>
                <a:schemeClr val="lt1"/>
              </a:solidFill>
              <a:latin typeface="Calibri"/>
              <a:ea typeface="Calibri"/>
              <a:cs typeface="Calibri"/>
              <a:sym typeface="Calibri"/>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108" name="Google Shape;108;p3"/>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109" name="Google Shape;109;p3"/>
          <p:cNvSpPr/>
          <p:nvPr/>
        </p:nvSpPr>
        <p:spPr>
          <a:xfrm>
            <a:off x="0" y="0"/>
            <a:ext cx="12192000" cy="6858000"/>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110" name="Google Shape;110;p3"/>
          <p:cNvSpPr txBox="1"/>
          <p:nvPr/>
        </p:nvSpPr>
        <p:spPr>
          <a:xfrm>
            <a:off x="8389621" y="1955459"/>
            <a:ext cx="336499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José de Espronceda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Gill Sans"/>
              <a:ea typeface="Gill Sans"/>
              <a:cs typeface="Gill Sans"/>
              <a:sym typeface="Gill Sans"/>
            </a:endParaRPr>
          </a:p>
        </p:txBody>
      </p:sp>
      <p:pic>
        <p:nvPicPr>
          <p:cNvPr id="111" name="Google Shape;111;p3"/>
          <p:cNvPicPr preferRelativeResize="0"/>
          <p:nvPr/>
        </p:nvPicPr>
        <p:blipFill>
          <a:blip r:embed="rId4">
            <a:alphaModFix/>
          </a:blip>
          <a:stretch>
            <a:fillRect/>
          </a:stretch>
        </p:blipFill>
        <p:spPr>
          <a:xfrm>
            <a:off x="9646997" y="2736138"/>
            <a:ext cx="1706803" cy="2278004"/>
          </a:xfrm>
          <a:prstGeom prst="rect">
            <a:avLst/>
          </a:prstGeom>
          <a:noFill/>
          <a:ln>
            <a:noFill/>
          </a:ln>
          <a:effectLst>
            <a:outerShdw blurRad="292100" dist="139700" dir="2700000" algn="tl" rotWithShape="0">
              <a:srgbClr val="333333">
                <a:alpha val="64313"/>
              </a:srgbClr>
            </a:outerShdw>
          </a:effectLst>
        </p:spPr>
      </p:pic>
      <p:sp>
        <p:nvSpPr>
          <p:cNvPr id="112" name="Google Shape;112;p3"/>
          <p:cNvSpPr/>
          <p:nvPr/>
        </p:nvSpPr>
        <p:spPr>
          <a:xfrm>
            <a:off x="3149923" y="2235030"/>
            <a:ext cx="5269969"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Luchó contra el despotismo de la época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fue encarcelado y exiliado</a:t>
            </a:r>
            <a:endParaRPr sz="1400" b="0" i="0" u="none" strike="noStrike" cap="none">
              <a:solidFill>
                <a:srgbClr val="000000"/>
              </a:solidFill>
              <a:latin typeface="Arial"/>
              <a:ea typeface="Arial"/>
              <a:cs typeface="Arial"/>
              <a:sym typeface="Arial"/>
            </a:endParaRPr>
          </a:p>
        </p:txBody>
      </p:sp>
      <p:sp>
        <p:nvSpPr>
          <p:cNvPr id="113" name="Google Shape;113;p3"/>
          <p:cNvSpPr/>
          <p:nvPr/>
        </p:nvSpPr>
        <p:spPr>
          <a:xfrm>
            <a:off x="4055858" y="4936118"/>
            <a:ext cx="4364034"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rgbClr val="FEE599"/>
                </a:solidFill>
                <a:latin typeface="Gill Sans"/>
                <a:ea typeface="Gill Sans"/>
                <a:cs typeface="Gill Sans"/>
                <a:sym typeface="Gill Sans"/>
              </a:rPr>
              <a:t>Los ideale</a:t>
            </a:r>
            <a:r>
              <a:rPr lang="es-ES" sz="2400">
                <a:solidFill>
                  <a:srgbClr val="FEE599"/>
                </a:solidFill>
                <a:latin typeface="Gill Sans"/>
                <a:ea typeface="Gill Sans"/>
                <a:cs typeface="Gill Sans"/>
                <a:sym typeface="Gill Sans"/>
              </a:rPr>
              <a:t>s “rebeldes”</a:t>
            </a:r>
            <a:r>
              <a:rPr lang="es-ES" sz="2400" b="0" i="0" u="none" strike="noStrike" cap="none">
                <a:solidFill>
                  <a:srgbClr val="FEE599"/>
                </a:solidFill>
                <a:latin typeface="Gill Sans"/>
                <a:ea typeface="Gill Sans"/>
                <a:cs typeface="Gill Sans"/>
                <a:sym typeface="Gill Sans"/>
              </a:rPr>
              <a:t> </a:t>
            </a:r>
            <a:endParaRPr sz="2400" b="0" i="0" u="none" strike="noStrike" cap="none">
              <a:solidFill>
                <a:srgbClr val="FEE599"/>
              </a:solidFill>
              <a:latin typeface="Gill Sans"/>
              <a:ea typeface="Gill Sans"/>
              <a:cs typeface="Gill Sans"/>
              <a:sym typeface="Gill Sans"/>
            </a:endParaRPr>
          </a:p>
        </p:txBody>
      </p:sp>
      <p:sp>
        <p:nvSpPr>
          <p:cNvPr id="114" name="Google Shape;114;p3"/>
          <p:cNvSpPr/>
          <p:nvPr/>
        </p:nvSpPr>
        <p:spPr>
          <a:xfrm>
            <a:off x="3119652" y="1026413"/>
            <a:ext cx="5269969"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Espronceda representa el Romanticismo</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liberal más exaltado</a:t>
            </a:r>
            <a:endParaRPr sz="2400" b="0" i="0" u="none" strike="noStrike" cap="none">
              <a:solidFill>
                <a:schemeClr val="lt1"/>
              </a:solidFill>
              <a:latin typeface="Gill Sans"/>
              <a:ea typeface="Gill Sans"/>
              <a:cs typeface="Gill Sans"/>
              <a:sym typeface="Gill Sans"/>
            </a:endParaRPr>
          </a:p>
        </p:txBody>
      </p:sp>
      <p:sp>
        <p:nvSpPr>
          <p:cNvPr id="115" name="Google Shape;115;p3"/>
          <p:cNvSpPr/>
          <p:nvPr/>
        </p:nvSpPr>
        <p:spPr>
          <a:xfrm>
            <a:off x="4912200" y="3597914"/>
            <a:ext cx="350769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El estudiante de Salamanca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El diablo mundo</a:t>
            </a:r>
            <a:endParaRPr sz="2400" b="0" i="0" u="none" strike="noStrike" cap="none">
              <a:solidFill>
                <a:schemeClr val="lt1"/>
              </a:solidFill>
              <a:latin typeface="Gill Sans"/>
              <a:ea typeface="Gill Sans"/>
              <a:cs typeface="Gill Sans"/>
              <a:sym typeface="Gill San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122" name="Google Shape;122;p4"/>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123" name="Google Shape;123;p4"/>
          <p:cNvSpPr/>
          <p:nvPr/>
        </p:nvSpPr>
        <p:spPr>
          <a:xfrm>
            <a:off x="0" y="1427"/>
            <a:ext cx="12192000" cy="6858000"/>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124" name="Google Shape;124;p4"/>
          <p:cNvSpPr/>
          <p:nvPr/>
        </p:nvSpPr>
        <p:spPr>
          <a:xfrm>
            <a:off x="7219842" y="3817064"/>
            <a:ext cx="4514958"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800"/>
              <a:buFont typeface="Arial"/>
              <a:buNone/>
            </a:pPr>
            <a:r>
              <a:rPr lang="es-ES" sz="2800" b="0" i="0" u="none" strike="noStrike" cap="none">
                <a:solidFill>
                  <a:schemeClr val="lt1"/>
                </a:solidFill>
                <a:latin typeface="Gill Sans"/>
                <a:ea typeface="Gill Sans"/>
                <a:cs typeface="Gill Sans"/>
                <a:sym typeface="Gill Sans"/>
              </a:rPr>
              <a:t>“Que es mi barco mi tesoro,</a:t>
            </a:r>
            <a:br>
              <a:rPr lang="es-ES" sz="2800" b="0" i="0" u="none" strike="noStrike" cap="none">
                <a:solidFill>
                  <a:schemeClr val="lt1"/>
                </a:solidFill>
                <a:latin typeface="Gill Sans"/>
                <a:ea typeface="Gill Sans"/>
                <a:cs typeface="Gill Sans"/>
                <a:sym typeface="Gill Sans"/>
              </a:rPr>
            </a:br>
            <a:r>
              <a:rPr lang="es-ES" sz="2800" b="0" i="0" u="none" strike="noStrike" cap="none">
                <a:solidFill>
                  <a:schemeClr val="lt1"/>
                </a:solidFill>
                <a:latin typeface="Gill Sans"/>
                <a:ea typeface="Gill Sans"/>
                <a:cs typeface="Gill Sans"/>
                <a:sym typeface="Gill Sans"/>
              </a:rPr>
              <a:t>que es mi dios la libertad,</a:t>
            </a:r>
            <a:br>
              <a:rPr lang="es-ES" sz="2800" b="0" i="0" u="none" strike="noStrike" cap="none">
                <a:solidFill>
                  <a:schemeClr val="lt1"/>
                </a:solidFill>
                <a:latin typeface="Gill Sans"/>
                <a:ea typeface="Gill Sans"/>
                <a:cs typeface="Gill Sans"/>
                <a:sym typeface="Gill Sans"/>
              </a:rPr>
            </a:br>
            <a:r>
              <a:rPr lang="es-ES" sz="2800" b="0" i="0" u="none" strike="noStrike" cap="none">
                <a:solidFill>
                  <a:schemeClr val="lt1"/>
                </a:solidFill>
                <a:latin typeface="Gill Sans"/>
                <a:ea typeface="Gill Sans"/>
                <a:cs typeface="Gill Sans"/>
                <a:sym typeface="Gill Sans"/>
              </a:rPr>
              <a:t>mi ley, la fuerza y el viento,</a:t>
            </a:r>
            <a:br>
              <a:rPr lang="es-ES" sz="2800" b="0" i="0" u="none" strike="noStrike" cap="none">
                <a:solidFill>
                  <a:schemeClr val="lt1"/>
                </a:solidFill>
                <a:latin typeface="Gill Sans"/>
                <a:ea typeface="Gill Sans"/>
                <a:cs typeface="Gill Sans"/>
                <a:sym typeface="Gill Sans"/>
              </a:rPr>
            </a:br>
            <a:r>
              <a:rPr lang="es-ES" sz="2800" b="0" i="0" u="none" strike="noStrike" cap="none">
                <a:solidFill>
                  <a:schemeClr val="lt1"/>
                </a:solidFill>
                <a:latin typeface="Gill Sans"/>
                <a:ea typeface="Gill Sans"/>
                <a:cs typeface="Gill Sans"/>
                <a:sym typeface="Gill Sans"/>
              </a:rPr>
              <a:t>mi única patria la mar.”</a:t>
            </a:r>
            <a:endParaRPr sz="2800" b="0" i="0" u="none" strike="noStrike" cap="none">
              <a:solidFill>
                <a:schemeClr val="lt1"/>
              </a:solidFill>
              <a:latin typeface="Gill Sans"/>
              <a:ea typeface="Gill Sans"/>
              <a:cs typeface="Gill Sans"/>
              <a:sym typeface="Gill San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131" name="Google Shape;131;p5"/>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132" name="Google Shape;132;p5"/>
          <p:cNvSpPr/>
          <p:nvPr/>
        </p:nvSpPr>
        <p:spPr>
          <a:xfrm>
            <a:off x="0" y="-7"/>
            <a:ext cx="12192000" cy="6858000"/>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133" name="Google Shape;133;p5"/>
          <p:cNvSpPr/>
          <p:nvPr/>
        </p:nvSpPr>
        <p:spPr>
          <a:xfrm>
            <a:off x="316472" y="2207740"/>
            <a:ext cx="342593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Libertad   / Independencia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Gill Sans"/>
              <a:ea typeface="Gill Sans"/>
              <a:cs typeface="Gill Sans"/>
              <a:sym typeface="Gill Sans"/>
            </a:endParaRPr>
          </a:p>
        </p:txBody>
      </p:sp>
      <p:sp>
        <p:nvSpPr>
          <p:cNvPr id="134" name="Google Shape;134;p5"/>
          <p:cNvSpPr/>
          <p:nvPr/>
        </p:nvSpPr>
        <p:spPr>
          <a:xfrm>
            <a:off x="2007220" y="4387770"/>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lt1"/>
                </a:solidFill>
                <a:latin typeface="Gill Sans"/>
                <a:ea typeface="Gill Sans"/>
                <a:cs typeface="Gill Sans"/>
                <a:sym typeface="Gill Sans"/>
              </a:rPr>
              <a:t>Los ideales "rebeldes” </a:t>
            </a:r>
            <a:endParaRPr sz="3200" b="0" i="0" u="none" strike="noStrike" cap="none">
              <a:solidFill>
                <a:schemeClr val="lt1"/>
              </a:solidFill>
              <a:latin typeface="Gill Sans"/>
              <a:ea typeface="Gill Sans"/>
              <a:cs typeface="Gill Sans"/>
              <a:sym typeface="Gill Sans"/>
            </a:endParaRPr>
          </a:p>
        </p:txBody>
      </p:sp>
      <p:sp>
        <p:nvSpPr>
          <p:cNvPr id="135" name="Google Shape;135;p5"/>
          <p:cNvSpPr/>
          <p:nvPr/>
        </p:nvSpPr>
        <p:spPr>
          <a:xfrm>
            <a:off x="528940" y="3300692"/>
            <a:ext cx="42020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Seres marginados de la sociedad</a:t>
            </a:r>
            <a:endParaRPr sz="1400" b="0" i="0" u="none" strike="noStrike" cap="none">
              <a:solidFill>
                <a:srgbClr val="000000"/>
              </a:solidFill>
              <a:latin typeface="Arial"/>
              <a:ea typeface="Arial"/>
              <a:cs typeface="Arial"/>
              <a:sym typeface="Arial"/>
            </a:endParaRPr>
          </a:p>
        </p:txBody>
      </p:sp>
      <p:cxnSp>
        <p:nvCxnSpPr>
          <p:cNvPr id="136" name="Google Shape;136;p5"/>
          <p:cNvCxnSpPr/>
          <p:nvPr/>
        </p:nvCxnSpPr>
        <p:spPr>
          <a:xfrm rot="10800000">
            <a:off x="1048121" y="3837224"/>
            <a:ext cx="959100" cy="868500"/>
          </a:xfrm>
          <a:prstGeom prst="bentConnector3">
            <a:avLst>
              <a:gd name="adj1" fmla="val 99990"/>
            </a:avLst>
          </a:prstGeom>
          <a:noFill/>
          <a:ln w="9525" cap="flat" cmpd="sng">
            <a:solidFill>
              <a:schemeClr val="lt1"/>
            </a:solidFill>
            <a:prstDash val="solid"/>
            <a:miter lim="800000"/>
            <a:headEnd type="none" w="sm" len="sm"/>
            <a:tailEnd type="triangle" w="med" len="med"/>
          </a:ln>
        </p:spPr>
      </p:cxnSp>
      <p:cxnSp>
        <p:nvCxnSpPr>
          <p:cNvPr id="137" name="Google Shape;137;p5"/>
          <p:cNvCxnSpPr/>
          <p:nvPr/>
        </p:nvCxnSpPr>
        <p:spPr>
          <a:xfrm rot="5400000" flipH="1">
            <a:off x="3379692" y="2933643"/>
            <a:ext cx="1991700" cy="1128900"/>
          </a:xfrm>
          <a:prstGeom prst="bentConnector3">
            <a:avLst>
              <a:gd name="adj1" fmla="val 99827"/>
            </a:avLst>
          </a:prstGeom>
          <a:noFill/>
          <a:ln w="9525" cap="flat" cmpd="sng">
            <a:solidFill>
              <a:schemeClr val="lt1"/>
            </a:solidFill>
            <a:prstDash val="solid"/>
            <a:miter lim="800000"/>
            <a:headEnd type="none" w="sm" len="sm"/>
            <a:tailEnd type="triangle" w="med" len="med"/>
          </a:ln>
        </p:spPr>
      </p:cxnSp>
      <p:cxnSp>
        <p:nvCxnSpPr>
          <p:cNvPr id="138" name="Google Shape;138;p5"/>
          <p:cNvCxnSpPr/>
          <p:nvPr/>
        </p:nvCxnSpPr>
        <p:spPr>
          <a:xfrm rot="-5400000" flipH="1">
            <a:off x="1208322" y="2737724"/>
            <a:ext cx="808200" cy="592200"/>
          </a:xfrm>
          <a:prstGeom prst="bentConnector3">
            <a:avLst>
              <a:gd name="adj1" fmla="val 50006"/>
            </a:avLst>
          </a:prstGeom>
          <a:noFill/>
          <a:ln w="9525" cap="flat" cmpd="sng">
            <a:solidFill>
              <a:schemeClr val="accent4"/>
            </a:solidFill>
            <a:prstDash val="solid"/>
            <a:miter lim="800000"/>
            <a:headEnd type="none" w="sm" len="sm"/>
            <a:tailEnd type="triangle" w="med" len="med"/>
          </a:ln>
        </p:spPr>
      </p:cxnSp>
      <p:cxnSp>
        <p:nvCxnSpPr>
          <p:cNvPr id="139" name="Google Shape;139;p5"/>
          <p:cNvCxnSpPr/>
          <p:nvPr/>
        </p:nvCxnSpPr>
        <p:spPr>
          <a:xfrm rot="-5400000" flipH="1">
            <a:off x="4279046" y="4009482"/>
            <a:ext cx="2110200" cy="1155600"/>
          </a:xfrm>
          <a:prstGeom prst="bentConnector3">
            <a:avLst>
              <a:gd name="adj1" fmla="val -205"/>
            </a:avLst>
          </a:prstGeom>
          <a:noFill/>
          <a:ln w="9525" cap="flat" cmpd="sng">
            <a:solidFill>
              <a:schemeClr val="accent4"/>
            </a:solidFill>
            <a:prstDash val="solid"/>
            <a:miter lim="800000"/>
            <a:headEnd type="none" w="sm" len="sm"/>
            <a:tailEnd type="triangle" w="med" len="med"/>
          </a:ln>
        </p:spPr>
      </p:cxnSp>
      <p:sp>
        <p:nvSpPr>
          <p:cNvPr id="140" name="Google Shape;140;p5"/>
          <p:cNvSpPr/>
          <p:nvPr/>
        </p:nvSpPr>
        <p:spPr>
          <a:xfrm>
            <a:off x="3454327" y="5597967"/>
            <a:ext cx="4074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El héroe típico romántico: valiente, enérgico y decidido</a:t>
            </a:r>
            <a:endParaRPr sz="1400" b="0" i="0" u="none" strike="noStrike" cap="none">
              <a:solidFill>
                <a:srgbClr val="000000"/>
              </a:solidFill>
              <a:latin typeface="Arial"/>
              <a:ea typeface="Arial"/>
              <a:cs typeface="Arial"/>
              <a:sym typeface="Arial"/>
            </a:endParaRPr>
          </a:p>
        </p:txBody>
      </p:sp>
      <p:cxnSp>
        <p:nvCxnSpPr>
          <p:cNvPr id="141" name="Google Shape;141;p5"/>
          <p:cNvCxnSpPr>
            <a:endCxn id="140" idx="1"/>
          </p:cNvCxnSpPr>
          <p:nvPr/>
        </p:nvCxnSpPr>
        <p:spPr>
          <a:xfrm rot="-5400000" flipH="1">
            <a:off x="2674327" y="5233467"/>
            <a:ext cx="1052700" cy="507300"/>
          </a:xfrm>
          <a:prstGeom prst="bentConnector2">
            <a:avLst/>
          </a:prstGeom>
          <a:noFill/>
          <a:ln w="9525" cap="flat" cmpd="sng">
            <a:solidFill>
              <a:schemeClr val="lt1"/>
            </a:solidFill>
            <a:prstDash val="solid"/>
            <a:miter lim="800000"/>
            <a:headEnd type="none" w="sm" len="sm"/>
            <a:tailEnd type="triangle" w="med" len="med"/>
          </a:ln>
        </p:spPr>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6"/>
          <p:cNvGrpSpPr/>
          <p:nvPr/>
        </p:nvGrpSpPr>
        <p:grpSpPr>
          <a:xfrm>
            <a:off x="-344546" y="-342365"/>
            <a:ext cx="12662100" cy="7442400"/>
            <a:chOff x="-344546" y="-342365"/>
            <a:chExt cx="12662100" cy="7442400"/>
          </a:xfrm>
        </p:grpSpPr>
        <p:pic>
          <p:nvPicPr>
            <p:cNvPr id="148" name="Google Shape;148;p6"/>
            <p:cNvPicPr preferRelativeResize="0"/>
            <p:nvPr/>
          </p:nvPicPr>
          <p:blipFill>
            <a:blip r:embed="rId3">
              <a:alphaModFix/>
            </a:blip>
            <a:stretch>
              <a:fillRect/>
            </a:stretch>
          </p:blipFill>
          <p:spPr>
            <a:xfrm>
              <a:off x="182879" y="-203635"/>
              <a:ext cx="7178091" cy="7178091"/>
            </a:xfrm>
            <a:prstGeom prst="rect">
              <a:avLst/>
            </a:prstGeom>
            <a:noFill/>
            <a:ln>
              <a:noFill/>
            </a:ln>
          </p:spPr>
        </p:pic>
        <p:pic>
          <p:nvPicPr>
            <p:cNvPr id="149" name="Google Shape;149;p6"/>
            <p:cNvPicPr preferRelativeResize="0"/>
            <p:nvPr/>
          </p:nvPicPr>
          <p:blipFill>
            <a:blip r:embed="rId4">
              <a:alphaModFix/>
            </a:blip>
            <a:stretch>
              <a:fillRect/>
            </a:stretch>
          </p:blipFill>
          <p:spPr>
            <a:xfrm>
              <a:off x="8722214" y="-216910"/>
              <a:ext cx="1788784" cy="7221159"/>
            </a:xfrm>
            <a:prstGeom prst="rect">
              <a:avLst/>
            </a:prstGeom>
            <a:noFill/>
            <a:ln>
              <a:noFill/>
            </a:ln>
          </p:spPr>
        </p:pic>
        <p:pic>
          <p:nvPicPr>
            <p:cNvPr id="150" name="Google Shape;150;p6"/>
            <p:cNvPicPr preferRelativeResize="0"/>
            <p:nvPr/>
          </p:nvPicPr>
          <p:blipFill>
            <a:blip r:embed="rId4">
              <a:alphaModFix/>
            </a:blip>
            <a:stretch>
              <a:fillRect/>
            </a:stretch>
          </p:blipFill>
          <p:spPr>
            <a:xfrm>
              <a:off x="10410671" y="-172172"/>
              <a:ext cx="1781329" cy="7178089"/>
            </a:xfrm>
            <a:prstGeom prst="rect">
              <a:avLst/>
            </a:prstGeom>
            <a:noFill/>
            <a:ln>
              <a:noFill/>
            </a:ln>
          </p:spPr>
        </p:pic>
        <p:pic>
          <p:nvPicPr>
            <p:cNvPr id="151" name="Google Shape;151;p6"/>
            <p:cNvPicPr preferRelativeResize="0"/>
            <p:nvPr/>
          </p:nvPicPr>
          <p:blipFill>
            <a:blip r:embed="rId5">
              <a:alphaModFix/>
            </a:blip>
            <a:stretch>
              <a:fillRect/>
            </a:stretch>
          </p:blipFill>
          <p:spPr>
            <a:xfrm>
              <a:off x="-344545" y="-203636"/>
              <a:ext cx="552041" cy="7178091"/>
            </a:xfrm>
            <a:prstGeom prst="rect">
              <a:avLst/>
            </a:prstGeom>
            <a:noFill/>
            <a:ln>
              <a:noFill/>
            </a:ln>
          </p:spPr>
        </p:pic>
        <p:pic>
          <p:nvPicPr>
            <p:cNvPr id="152" name="Google Shape;152;p6"/>
            <p:cNvPicPr preferRelativeResize="0"/>
            <p:nvPr/>
          </p:nvPicPr>
          <p:blipFill>
            <a:blip r:embed="rId4">
              <a:alphaModFix/>
            </a:blip>
            <a:stretch>
              <a:fillRect/>
            </a:stretch>
          </p:blipFill>
          <p:spPr>
            <a:xfrm>
              <a:off x="7032380" y="-205150"/>
              <a:ext cx="1781329" cy="7198642"/>
            </a:xfrm>
            <a:prstGeom prst="rect">
              <a:avLst/>
            </a:prstGeom>
            <a:noFill/>
            <a:ln>
              <a:noFill/>
            </a:ln>
          </p:spPr>
        </p:pic>
        <p:sp>
          <p:nvSpPr>
            <p:cNvPr id="153" name="Google Shape;153;p6"/>
            <p:cNvSpPr/>
            <p:nvPr/>
          </p:nvSpPr>
          <p:spPr>
            <a:xfrm>
              <a:off x="-344546" y="-342365"/>
              <a:ext cx="12662100" cy="7442400"/>
            </a:xfrm>
            <a:prstGeom prst="rect">
              <a:avLst/>
            </a:prstGeom>
            <a:solidFill>
              <a:srgbClr val="000000">
                <a:alpha val="64310"/>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grpSp>
      <p:sp>
        <p:nvSpPr>
          <p:cNvPr id="154" name="Google Shape;154;p6"/>
          <p:cNvSpPr/>
          <p:nvPr/>
        </p:nvSpPr>
        <p:spPr>
          <a:xfrm>
            <a:off x="6505660" y="413253"/>
            <a:ext cx="5087400" cy="1569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“Con diez cañones por banda,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viento en popa a toda vela,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no corta el mar, sino vuela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un velero bergantín.”</a:t>
            </a:r>
            <a:endParaRPr sz="2400" b="0" i="0" u="none" strike="noStrike" cap="none">
              <a:solidFill>
                <a:schemeClr val="lt1"/>
              </a:solidFill>
              <a:latin typeface="Gill Sans"/>
              <a:ea typeface="Gill Sans"/>
              <a:cs typeface="Gill Sans"/>
              <a:sym typeface="Gill Sans"/>
            </a:endParaRPr>
          </a:p>
        </p:txBody>
      </p:sp>
      <p:sp>
        <p:nvSpPr>
          <p:cNvPr id="155" name="Google Shape;155;p6"/>
          <p:cNvSpPr/>
          <p:nvPr/>
        </p:nvSpPr>
        <p:spPr>
          <a:xfrm>
            <a:off x="6170374" y="2399328"/>
            <a:ext cx="5422816"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“Asia a un lado, al otro Europa,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y allá a su frente Estambul.”</a:t>
            </a: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316472" y="2207740"/>
            <a:ext cx="342593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rgbClr val="757070"/>
                </a:solidFill>
                <a:latin typeface="Gill Sans"/>
                <a:ea typeface="Gill Sans"/>
                <a:cs typeface="Gill Sans"/>
                <a:sym typeface="Gill Sans"/>
              </a:rPr>
              <a:t>Libertad   / Independencia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rgbClr val="757070"/>
              </a:solidFill>
              <a:latin typeface="Gill Sans"/>
              <a:ea typeface="Gill Sans"/>
              <a:cs typeface="Gill Sans"/>
              <a:sym typeface="Gill Sans"/>
            </a:endParaRPr>
          </a:p>
        </p:txBody>
      </p:sp>
      <p:sp>
        <p:nvSpPr>
          <p:cNvPr id="157" name="Google Shape;157;p6"/>
          <p:cNvSpPr/>
          <p:nvPr/>
        </p:nvSpPr>
        <p:spPr>
          <a:xfrm>
            <a:off x="2007220" y="4387770"/>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lt1"/>
                </a:solidFill>
                <a:latin typeface="Gill Sans"/>
                <a:ea typeface="Gill Sans"/>
                <a:cs typeface="Gill Sans"/>
                <a:sym typeface="Gill Sans"/>
              </a:rPr>
              <a:t>Los ideales "rebeldes“ </a:t>
            </a:r>
            <a:endParaRPr sz="3200" b="0" i="0" u="none" strike="noStrike" cap="none">
              <a:solidFill>
                <a:schemeClr val="lt1"/>
              </a:solidFill>
              <a:latin typeface="Gill Sans"/>
              <a:ea typeface="Gill Sans"/>
              <a:cs typeface="Gill Sans"/>
              <a:sym typeface="Gill Sans"/>
            </a:endParaRPr>
          </a:p>
        </p:txBody>
      </p:sp>
      <p:sp>
        <p:nvSpPr>
          <p:cNvPr id="158" name="Google Shape;158;p6"/>
          <p:cNvSpPr/>
          <p:nvPr/>
        </p:nvSpPr>
        <p:spPr>
          <a:xfrm>
            <a:off x="528940" y="3300692"/>
            <a:ext cx="42020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rgbClr val="757070"/>
                </a:solidFill>
                <a:latin typeface="Gill Sans"/>
                <a:ea typeface="Gill Sans"/>
                <a:cs typeface="Gill Sans"/>
                <a:sym typeface="Gill Sans"/>
              </a:rPr>
              <a:t>Seres marginados de la sociedad</a:t>
            </a:r>
            <a:endParaRPr sz="1400" b="0" i="0" u="none" strike="noStrike" cap="none">
              <a:solidFill>
                <a:srgbClr val="000000"/>
              </a:solidFill>
              <a:latin typeface="Arial"/>
              <a:ea typeface="Arial"/>
              <a:cs typeface="Arial"/>
              <a:sym typeface="Arial"/>
            </a:endParaRPr>
          </a:p>
        </p:txBody>
      </p:sp>
      <p:sp>
        <p:nvSpPr>
          <p:cNvPr id="159" name="Google Shape;159;p6"/>
          <p:cNvSpPr/>
          <p:nvPr/>
        </p:nvSpPr>
        <p:spPr>
          <a:xfrm>
            <a:off x="3454327" y="5597967"/>
            <a:ext cx="407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El héroe típico romántico: valiente, enérgico y decidido</a:t>
            </a:r>
            <a:endParaRPr sz="1400" b="0" i="0" u="none" strike="noStrike" cap="none">
              <a:solidFill>
                <a:srgbClr val="000000"/>
              </a:solidFill>
              <a:latin typeface="Arial"/>
              <a:ea typeface="Arial"/>
              <a:cs typeface="Arial"/>
              <a:sym typeface="Arial"/>
            </a:endParaRPr>
          </a:p>
        </p:txBody>
      </p:sp>
      <p:cxnSp>
        <p:nvCxnSpPr>
          <p:cNvPr id="160" name="Google Shape;160;p6"/>
          <p:cNvCxnSpPr/>
          <p:nvPr/>
        </p:nvCxnSpPr>
        <p:spPr>
          <a:xfrm rot="10800000">
            <a:off x="1048121" y="3837224"/>
            <a:ext cx="959100" cy="868500"/>
          </a:xfrm>
          <a:prstGeom prst="bentConnector3">
            <a:avLst>
              <a:gd name="adj1" fmla="val 99990"/>
            </a:avLst>
          </a:prstGeom>
          <a:noFill/>
          <a:ln w="9525" cap="flat" cmpd="sng">
            <a:solidFill>
              <a:srgbClr val="757070"/>
            </a:solidFill>
            <a:prstDash val="solid"/>
            <a:miter lim="800000"/>
            <a:headEnd type="none" w="sm" len="sm"/>
            <a:tailEnd type="triangle" w="med" len="med"/>
          </a:ln>
        </p:spPr>
      </p:cxnSp>
      <p:cxnSp>
        <p:nvCxnSpPr>
          <p:cNvPr id="161" name="Google Shape;161;p6"/>
          <p:cNvCxnSpPr/>
          <p:nvPr/>
        </p:nvCxnSpPr>
        <p:spPr>
          <a:xfrm rot="5400000" flipH="1">
            <a:off x="3379692" y="2933643"/>
            <a:ext cx="1991700" cy="1128900"/>
          </a:xfrm>
          <a:prstGeom prst="bentConnector3">
            <a:avLst>
              <a:gd name="adj1" fmla="val 99827"/>
            </a:avLst>
          </a:prstGeom>
          <a:noFill/>
          <a:ln w="9525" cap="flat" cmpd="sng">
            <a:solidFill>
              <a:srgbClr val="757070"/>
            </a:solidFill>
            <a:prstDash val="solid"/>
            <a:miter lim="800000"/>
            <a:headEnd type="none" w="sm" len="sm"/>
            <a:tailEnd type="triangle" w="med" len="med"/>
          </a:ln>
        </p:spPr>
      </p:cxnSp>
      <p:cxnSp>
        <p:nvCxnSpPr>
          <p:cNvPr id="162" name="Google Shape;162;p6"/>
          <p:cNvCxnSpPr>
            <a:endCxn id="159" idx="1"/>
          </p:cNvCxnSpPr>
          <p:nvPr/>
        </p:nvCxnSpPr>
        <p:spPr>
          <a:xfrm rot="-5400000" flipH="1">
            <a:off x="2674327" y="5233467"/>
            <a:ext cx="1052700" cy="507300"/>
          </a:xfrm>
          <a:prstGeom prst="bentConnector2">
            <a:avLst/>
          </a:prstGeom>
          <a:noFill/>
          <a:ln w="9525" cap="flat" cmpd="sng">
            <a:solidFill>
              <a:schemeClr val="lt1"/>
            </a:solidFill>
            <a:prstDash val="solid"/>
            <a:miter lim="800000"/>
            <a:headEnd type="none" w="sm" len="sm"/>
            <a:tailEnd type="triangle" w="med" len="med"/>
          </a:ln>
        </p:spPr>
      </p:cxnSp>
      <p:cxnSp>
        <p:nvCxnSpPr>
          <p:cNvPr id="163" name="Google Shape;163;p6"/>
          <p:cNvCxnSpPr/>
          <p:nvPr/>
        </p:nvCxnSpPr>
        <p:spPr>
          <a:xfrm rot="-5400000" flipH="1">
            <a:off x="1208322" y="2737724"/>
            <a:ext cx="808200" cy="592200"/>
          </a:xfrm>
          <a:prstGeom prst="bentConnector3">
            <a:avLst>
              <a:gd name="adj1" fmla="val 50006"/>
            </a:avLst>
          </a:prstGeom>
          <a:noFill/>
          <a:ln w="9525" cap="flat" cmpd="sng">
            <a:solidFill>
              <a:srgbClr val="757070"/>
            </a:solidFill>
            <a:prstDash val="solid"/>
            <a:miter lim="800000"/>
            <a:headEnd type="none" w="sm" len="sm"/>
            <a:tailEnd type="triangle" w="med" len="med"/>
          </a:ln>
        </p:spPr>
      </p:cxnSp>
      <p:cxnSp>
        <p:nvCxnSpPr>
          <p:cNvPr id="164" name="Google Shape;164;p6"/>
          <p:cNvCxnSpPr/>
          <p:nvPr/>
        </p:nvCxnSpPr>
        <p:spPr>
          <a:xfrm rot="-5400000" flipH="1">
            <a:off x="4279046" y="4009482"/>
            <a:ext cx="2110200" cy="1155600"/>
          </a:xfrm>
          <a:prstGeom prst="bentConnector3">
            <a:avLst>
              <a:gd name="adj1" fmla="val -205"/>
            </a:avLst>
          </a:prstGeom>
          <a:noFill/>
          <a:ln w="9525" cap="flat" cmpd="sng">
            <a:solidFill>
              <a:srgbClr val="757070"/>
            </a:solidFill>
            <a:prstDash val="solid"/>
            <a:miter lim="800000"/>
            <a:headEnd type="none" w="sm" len="sm"/>
            <a:tailEnd type="triangle" w="med" len="med"/>
          </a:ln>
        </p:spPr>
      </p:cxnSp>
      <p:sp>
        <p:nvSpPr>
          <p:cNvPr id="165" name="Google Shape;165;p6"/>
          <p:cNvSpPr/>
          <p:nvPr/>
        </p:nvSpPr>
        <p:spPr>
          <a:xfrm>
            <a:off x="3699891" y="5271722"/>
            <a:ext cx="44208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¡Qué poderoso es ese bergantín!</a:t>
            </a:r>
            <a:endParaRPr sz="2200" b="0" i="0" u="none" strike="noStrike" cap="none">
              <a:solidFill>
                <a:srgbClr val="FEE599"/>
              </a:solidFill>
              <a:latin typeface="Gill Sans"/>
              <a:ea typeface="Gill Sans"/>
              <a:cs typeface="Gill Sans"/>
              <a:sym typeface="Gill Sans"/>
            </a:endParaRPr>
          </a:p>
        </p:txBody>
      </p:sp>
      <p:sp>
        <p:nvSpPr>
          <p:cNvPr id="166" name="Google Shape;166;p6"/>
          <p:cNvSpPr/>
          <p:nvPr/>
        </p:nvSpPr>
        <p:spPr>
          <a:xfrm>
            <a:off x="8047953" y="4558452"/>
            <a:ext cx="3527025"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“y han rendido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sus pendones</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cien naciones</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a mis pies..”</a:t>
            </a:r>
            <a:endParaRPr sz="1400" b="0" i="0" u="none" strike="noStrike" cap="none">
              <a:solidFill>
                <a:srgbClr val="000000"/>
              </a:solidFill>
              <a:latin typeface="Arial"/>
              <a:ea typeface="Arial"/>
              <a:cs typeface="Arial"/>
              <a:sym typeface="Arial"/>
            </a:endParaRPr>
          </a:p>
        </p:txBody>
      </p:sp>
      <p:sp>
        <p:nvSpPr>
          <p:cNvPr id="167" name="Google Shape;167;p6"/>
          <p:cNvSpPr/>
          <p:nvPr/>
        </p:nvSpPr>
        <p:spPr>
          <a:xfrm>
            <a:off x="8088244" y="3478890"/>
            <a:ext cx="3527025"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“Navega velero mío,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sin temor,”</a:t>
            </a:r>
            <a:endParaRPr sz="2400" b="0" i="0" u="none" strike="noStrike" cap="none">
              <a:solidFill>
                <a:schemeClr val="lt1"/>
              </a:solidFill>
              <a:latin typeface="Gill Sans"/>
              <a:ea typeface="Gill Sans"/>
              <a:cs typeface="Gill Sans"/>
              <a:sym typeface="Gill Sans"/>
            </a:endParaRPr>
          </a:p>
        </p:txBody>
      </p:sp>
      <p:sp>
        <p:nvSpPr>
          <p:cNvPr id="168" name="Google Shape;168;p6"/>
          <p:cNvSpPr/>
          <p:nvPr/>
        </p:nvSpPr>
        <p:spPr>
          <a:xfrm>
            <a:off x="3742404" y="4897974"/>
            <a:ext cx="4167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Nunca se debe tener miedo a nada</a:t>
            </a: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8"/>
          <p:cNvGrpSpPr/>
          <p:nvPr/>
        </p:nvGrpSpPr>
        <p:grpSpPr>
          <a:xfrm>
            <a:off x="-344546" y="-342365"/>
            <a:ext cx="12662051" cy="7442412"/>
            <a:chOff x="-344546" y="-342365"/>
            <a:chExt cx="12662051" cy="7442412"/>
          </a:xfrm>
        </p:grpSpPr>
        <p:pic>
          <p:nvPicPr>
            <p:cNvPr id="175" name="Google Shape;175;p8"/>
            <p:cNvPicPr preferRelativeResize="0"/>
            <p:nvPr/>
          </p:nvPicPr>
          <p:blipFill>
            <a:blip r:embed="rId3">
              <a:alphaModFix/>
            </a:blip>
            <a:stretch>
              <a:fillRect/>
            </a:stretch>
          </p:blipFill>
          <p:spPr>
            <a:xfrm>
              <a:off x="182879" y="-203635"/>
              <a:ext cx="7178089" cy="7178089"/>
            </a:xfrm>
            <a:prstGeom prst="rect">
              <a:avLst/>
            </a:prstGeom>
            <a:noFill/>
            <a:ln>
              <a:noFill/>
            </a:ln>
          </p:spPr>
        </p:pic>
        <p:pic>
          <p:nvPicPr>
            <p:cNvPr id="176" name="Google Shape;176;p8"/>
            <p:cNvPicPr preferRelativeResize="0"/>
            <p:nvPr/>
          </p:nvPicPr>
          <p:blipFill>
            <a:blip r:embed="rId4">
              <a:alphaModFix/>
            </a:blip>
            <a:stretch>
              <a:fillRect/>
            </a:stretch>
          </p:blipFill>
          <p:spPr>
            <a:xfrm>
              <a:off x="8722214" y="-216910"/>
              <a:ext cx="1788784" cy="7221160"/>
            </a:xfrm>
            <a:prstGeom prst="rect">
              <a:avLst/>
            </a:prstGeom>
            <a:noFill/>
            <a:ln>
              <a:noFill/>
            </a:ln>
          </p:spPr>
        </p:pic>
        <p:pic>
          <p:nvPicPr>
            <p:cNvPr id="177" name="Google Shape;177;p8"/>
            <p:cNvPicPr preferRelativeResize="0"/>
            <p:nvPr/>
          </p:nvPicPr>
          <p:blipFill>
            <a:blip r:embed="rId4">
              <a:alphaModFix/>
            </a:blip>
            <a:stretch>
              <a:fillRect/>
            </a:stretch>
          </p:blipFill>
          <p:spPr>
            <a:xfrm>
              <a:off x="10410671" y="-172172"/>
              <a:ext cx="1781329" cy="7178089"/>
            </a:xfrm>
            <a:prstGeom prst="rect">
              <a:avLst/>
            </a:prstGeom>
            <a:noFill/>
            <a:ln>
              <a:noFill/>
            </a:ln>
          </p:spPr>
        </p:pic>
        <p:pic>
          <p:nvPicPr>
            <p:cNvPr id="178" name="Google Shape;178;p8"/>
            <p:cNvPicPr preferRelativeResize="0"/>
            <p:nvPr/>
          </p:nvPicPr>
          <p:blipFill>
            <a:blip r:embed="rId5">
              <a:alphaModFix/>
            </a:blip>
            <a:stretch>
              <a:fillRect/>
            </a:stretch>
          </p:blipFill>
          <p:spPr>
            <a:xfrm>
              <a:off x="-344545" y="-203636"/>
              <a:ext cx="552041" cy="7178090"/>
            </a:xfrm>
            <a:prstGeom prst="rect">
              <a:avLst/>
            </a:prstGeom>
            <a:noFill/>
            <a:ln>
              <a:noFill/>
            </a:ln>
          </p:spPr>
        </p:pic>
        <p:pic>
          <p:nvPicPr>
            <p:cNvPr id="179" name="Google Shape;179;p8"/>
            <p:cNvPicPr preferRelativeResize="0"/>
            <p:nvPr/>
          </p:nvPicPr>
          <p:blipFill>
            <a:blip r:embed="rId4">
              <a:alphaModFix/>
            </a:blip>
            <a:stretch>
              <a:fillRect/>
            </a:stretch>
          </p:blipFill>
          <p:spPr>
            <a:xfrm>
              <a:off x="7032380" y="-205150"/>
              <a:ext cx="1781329" cy="7198642"/>
            </a:xfrm>
            <a:prstGeom prst="rect">
              <a:avLst/>
            </a:prstGeom>
            <a:noFill/>
            <a:ln>
              <a:noFill/>
            </a:ln>
          </p:spPr>
        </p:pic>
        <p:sp>
          <p:nvSpPr>
            <p:cNvPr id="180" name="Google Shape;180;p8"/>
            <p:cNvSpPr/>
            <p:nvPr/>
          </p:nvSpPr>
          <p:spPr>
            <a:xfrm>
              <a:off x="-344546" y="-342365"/>
              <a:ext cx="12662051" cy="7442412"/>
            </a:xfrm>
            <a:prstGeom prst="rect">
              <a:avLst/>
            </a:prstGeom>
            <a:solidFill>
              <a:srgbClr val="000000">
                <a:alpha val="64313"/>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grpSp>
      <p:sp>
        <p:nvSpPr>
          <p:cNvPr id="181" name="Google Shape;181;p8"/>
          <p:cNvSpPr/>
          <p:nvPr/>
        </p:nvSpPr>
        <p:spPr>
          <a:xfrm>
            <a:off x="7926830" y="2027573"/>
            <a:ext cx="3527025"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“no sienta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mi derecho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y dé pecho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a mi valor..”</a:t>
            </a:r>
            <a:endParaRPr sz="1400" b="0" i="0" u="none" strike="noStrike" cap="none">
              <a:solidFill>
                <a:srgbClr val="000000"/>
              </a:solidFill>
              <a:latin typeface="Arial"/>
              <a:ea typeface="Arial"/>
              <a:cs typeface="Arial"/>
              <a:sym typeface="Arial"/>
            </a:endParaRPr>
          </a:p>
        </p:txBody>
      </p:sp>
      <p:sp>
        <p:nvSpPr>
          <p:cNvPr id="182" name="Google Shape;182;p8"/>
          <p:cNvSpPr/>
          <p:nvPr/>
        </p:nvSpPr>
        <p:spPr>
          <a:xfrm>
            <a:off x="7926830" y="287720"/>
            <a:ext cx="3527025"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“Allá muevan feroz guerra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ciegos reyes</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por un palmo más de tierra.”</a:t>
            </a:r>
            <a:endParaRPr sz="2400" b="0" i="0" u="none" strike="noStrike" cap="none">
              <a:solidFill>
                <a:schemeClr val="lt1"/>
              </a:solidFill>
              <a:latin typeface="Gill Sans"/>
              <a:ea typeface="Gill Sans"/>
              <a:cs typeface="Gill Sans"/>
              <a:sym typeface="Gill Sans"/>
            </a:endParaRPr>
          </a:p>
        </p:txBody>
      </p:sp>
      <p:sp>
        <p:nvSpPr>
          <p:cNvPr id="183" name="Google Shape;183;p8"/>
          <p:cNvSpPr/>
          <p:nvPr/>
        </p:nvSpPr>
        <p:spPr>
          <a:xfrm>
            <a:off x="288030" y="1367224"/>
            <a:ext cx="6096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s-ES" sz="2200" b="0" i="0" u="none" strike="noStrike" cap="none" dirty="0">
                <a:solidFill>
                  <a:srgbClr val="FEE599"/>
                </a:solidFill>
                <a:latin typeface="Gill Sans"/>
                <a:ea typeface="Gill Sans"/>
                <a:cs typeface="Gill Sans"/>
                <a:sym typeface="Gill Sans"/>
              </a:rPr>
              <a:t>¿Qué le importa?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200"/>
              <a:buFont typeface="Arial"/>
              <a:buNone/>
            </a:pPr>
            <a:r>
              <a:rPr lang="es-ES" sz="2200" b="0" i="0" u="none" strike="noStrike" cap="none" dirty="0">
                <a:solidFill>
                  <a:srgbClr val="FEE599"/>
                </a:solidFill>
                <a:latin typeface="Gill Sans"/>
                <a:ea typeface="Gill Sans"/>
                <a:cs typeface="Gill Sans"/>
                <a:sym typeface="Gill Sans"/>
              </a:rPr>
              <a:t>¿Quién dio luz a mi valor?</a:t>
            </a:r>
            <a:endParaRPr sz="1400" b="0" i="0" u="none" strike="noStrike" cap="none" dirty="0">
              <a:solidFill>
                <a:srgbClr val="000000"/>
              </a:solidFill>
              <a:latin typeface="Arial"/>
              <a:ea typeface="Arial"/>
              <a:cs typeface="Arial"/>
              <a:sym typeface="Arial"/>
            </a:endParaRPr>
          </a:p>
        </p:txBody>
      </p:sp>
      <p:sp>
        <p:nvSpPr>
          <p:cNvPr id="184" name="Google Shape;184;p8"/>
          <p:cNvSpPr/>
          <p:nvPr/>
        </p:nvSpPr>
        <p:spPr>
          <a:xfrm>
            <a:off x="316472" y="2207740"/>
            <a:ext cx="342593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Libertad   / Independencia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Gill Sans"/>
              <a:ea typeface="Gill Sans"/>
              <a:cs typeface="Gill Sans"/>
              <a:sym typeface="Gill Sans"/>
            </a:endParaRPr>
          </a:p>
        </p:txBody>
      </p:sp>
      <p:sp>
        <p:nvSpPr>
          <p:cNvPr id="185" name="Google Shape;185;p8"/>
          <p:cNvSpPr/>
          <p:nvPr/>
        </p:nvSpPr>
        <p:spPr>
          <a:xfrm>
            <a:off x="2007220" y="4387770"/>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lt1"/>
                </a:solidFill>
                <a:latin typeface="Gill Sans"/>
                <a:ea typeface="Gill Sans"/>
                <a:cs typeface="Gill Sans"/>
                <a:sym typeface="Gill Sans"/>
              </a:rPr>
              <a:t>Los ideales "rebeldes“ </a:t>
            </a:r>
            <a:endParaRPr sz="3200" b="0" i="0" u="none" strike="noStrike" cap="none">
              <a:solidFill>
                <a:schemeClr val="lt1"/>
              </a:solidFill>
              <a:latin typeface="Gill Sans"/>
              <a:ea typeface="Gill Sans"/>
              <a:cs typeface="Gill Sans"/>
              <a:sym typeface="Gill Sans"/>
            </a:endParaRPr>
          </a:p>
        </p:txBody>
      </p:sp>
      <p:sp>
        <p:nvSpPr>
          <p:cNvPr id="186" name="Google Shape;186;p8"/>
          <p:cNvSpPr/>
          <p:nvPr/>
        </p:nvSpPr>
        <p:spPr>
          <a:xfrm>
            <a:off x="528940" y="3300692"/>
            <a:ext cx="42020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rgbClr val="757070"/>
                </a:solidFill>
                <a:latin typeface="Gill Sans"/>
                <a:ea typeface="Gill Sans"/>
                <a:cs typeface="Gill Sans"/>
                <a:sym typeface="Gill Sans"/>
              </a:rPr>
              <a:t>Seres marginados de la sociedad</a:t>
            </a:r>
            <a:endParaRPr sz="1400" b="0" i="0" u="none" strike="noStrike" cap="none">
              <a:solidFill>
                <a:srgbClr val="000000"/>
              </a:solidFill>
              <a:latin typeface="Arial"/>
              <a:ea typeface="Arial"/>
              <a:cs typeface="Arial"/>
              <a:sym typeface="Arial"/>
            </a:endParaRPr>
          </a:p>
        </p:txBody>
      </p:sp>
      <p:cxnSp>
        <p:nvCxnSpPr>
          <p:cNvPr id="187" name="Google Shape;187;p8"/>
          <p:cNvCxnSpPr/>
          <p:nvPr/>
        </p:nvCxnSpPr>
        <p:spPr>
          <a:xfrm rot="10800000">
            <a:off x="1048121" y="3837224"/>
            <a:ext cx="959100" cy="868500"/>
          </a:xfrm>
          <a:prstGeom prst="bentConnector3">
            <a:avLst>
              <a:gd name="adj1" fmla="val 99990"/>
            </a:avLst>
          </a:prstGeom>
          <a:noFill/>
          <a:ln w="9525" cap="flat" cmpd="sng">
            <a:solidFill>
              <a:srgbClr val="757070"/>
            </a:solidFill>
            <a:prstDash val="solid"/>
            <a:miter lim="800000"/>
            <a:headEnd type="none" w="sm" len="sm"/>
            <a:tailEnd type="triangle" w="med" len="med"/>
          </a:ln>
        </p:spPr>
      </p:cxnSp>
      <p:cxnSp>
        <p:nvCxnSpPr>
          <p:cNvPr id="188" name="Google Shape;188;p8"/>
          <p:cNvCxnSpPr/>
          <p:nvPr/>
        </p:nvCxnSpPr>
        <p:spPr>
          <a:xfrm rot="5400000" flipH="1">
            <a:off x="3379692" y="2933643"/>
            <a:ext cx="1991700" cy="1128900"/>
          </a:xfrm>
          <a:prstGeom prst="bentConnector3">
            <a:avLst>
              <a:gd name="adj1" fmla="val 99827"/>
            </a:avLst>
          </a:prstGeom>
          <a:noFill/>
          <a:ln w="9525" cap="flat" cmpd="sng">
            <a:solidFill>
              <a:schemeClr val="lt1"/>
            </a:solidFill>
            <a:prstDash val="solid"/>
            <a:miter lim="800000"/>
            <a:headEnd type="none" w="sm" len="sm"/>
            <a:tailEnd type="triangle" w="med" len="med"/>
          </a:ln>
        </p:spPr>
      </p:cxnSp>
      <p:cxnSp>
        <p:nvCxnSpPr>
          <p:cNvPr id="189" name="Google Shape;189;p8"/>
          <p:cNvCxnSpPr/>
          <p:nvPr/>
        </p:nvCxnSpPr>
        <p:spPr>
          <a:xfrm rot="-5400000" flipH="1">
            <a:off x="1208322" y="2737724"/>
            <a:ext cx="808200" cy="592200"/>
          </a:xfrm>
          <a:prstGeom prst="bentConnector3">
            <a:avLst>
              <a:gd name="adj1" fmla="val 50006"/>
            </a:avLst>
          </a:prstGeom>
          <a:noFill/>
          <a:ln w="9525" cap="flat" cmpd="sng">
            <a:solidFill>
              <a:srgbClr val="757070"/>
            </a:solidFill>
            <a:prstDash val="solid"/>
            <a:miter lim="800000"/>
            <a:headEnd type="none" w="sm" len="sm"/>
            <a:tailEnd type="triangle" w="med" len="med"/>
          </a:ln>
        </p:spPr>
      </p:cxnSp>
      <p:cxnSp>
        <p:nvCxnSpPr>
          <p:cNvPr id="190" name="Google Shape;190;p8"/>
          <p:cNvCxnSpPr/>
          <p:nvPr/>
        </p:nvCxnSpPr>
        <p:spPr>
          <a:xfrm rot="-5400000" flipH="1">
            <a:off x="4279046" y="4009482"/>
            <a:ext cx="2110200" cy="1155600"/>
          </a:xfrm>
          <a:prstGeom prst="bentConnector3">
            <a:avLst>
              <a:gd name="adj1" fmla="val -205"/>
            </a:avLst>
          </a:prstGeom>
          <a:noFill/>
          <a:ln w="9525" cap="flat" cmpd="sng">
            <a:solidFill>
              <a:srgbClr val="757070"/>
            </a:solidFill>
            <a:prstDash val="solid"/>
            <a:miter lim="800000"/>
            <a:headEnd type="none" w="sm" len="sm"/>
            <a:tailEnd type="triangle" w="med" len="med"/>
          </a:ln>
        </p:spPr>
      </p:cxnSp>
      <p:sp>
        <p:nvSpPr>
          <p:cNvPr id="191" name="Google Shape;191;p8"/>
          <p:cNvSpPr/>
          <p:nvPr/>
        </p:nvSpPr>
        <p:spPr>
          <a:xfrm>
            <a:off x="7926830" y="3802401"/>
            <a:ext cx="3527025"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“En las presas</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yo divido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lo cogido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por igual.”</a:t>
            </a:r>
            <a:endParaRPr sz="1400" b="0" i="0" u="none" strike="noStrike" cap="none">
              <a:solidFill>
                <a:srgbClr val="000000"/>
              </a:solidFill>
              <a:latin typeface="Arial"/>
              <a:ea typeface="Arial"/>
              <a:cs typeface="Arial"/>
              <a:sym typeface="Arial"/>
            </a:endParaRPr>
          </a:p>
        </p:txBody>
      </p:sp>
      <p:sp>
        <p:nvSpPr>
          <p:cNvPr id="192" name="Google Shape;192;p8"/>
          <p:cNvSpPr/>
          <p:nvPr/>
        </p:nvSpPr>
        <p:spPr>
          <a:xfrm>
            <a:off x="2081415" y="2624229"/>
            <a:ext cx="6096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Se defiende la generosidad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y la igualdad del mismo</a:t>
            </a:r>
            <a:endParaRPr sz="2200" b="0" i="0" u="none" strike="noStrike" cap="none">
              <a:solidFill>
                <a:schemeClr val="dk1"/>
              </a:solidFill>
              <a:latin typeface="Calibri"/>
              <a:ea typeface="Calibri"/>
              <a:cs typeface="Calibri"/>
              <a:sym typeface="Calibri"/>
            </a:endParaRPr>
          </a:p>
        </p:txBody>
      </p:sp>
      <p:sp>
        <p:nvSpPr>
          <p:cNvPr id="193" name="Google Shape;193;p8"/>
          <p:cNvSpPr/>
          <p:nvPr/>
        </p:nvSpPr>
        <p:spPr>
          <a:xfrm>
            <a:off x="3454327" y="5597967"/>
            <a:ext cx="4074900" cy="831000"/>
          </a:xfrm>
          <a:prstGeom prst="rect">
            <a:avLst/>
          </a:prstGeom>
          <a:noFill/>
          <a:ln>
            <a:noFill/>
          </a:ln>
        </p:spPr>
        <p:txBody>
          <a:bodyPr spcFirstLastPara="1" wrap="square" lIns="91425" tIns="45700" rIns="91425" bIns="45700" anchor="t" anchorCtr="0">
            <a:spAutoFit/>
          </a:bodyPr>
          <a:lstStyle/>
          <a:p>
            <a:pPr>
              <a:buSzPts val="2400"/>
            </a:pPr>
            <a:r>
              <a:rPr lang="es-ES" sz="2400">
                <a:solidFill>
                  <a:srgbClr val="757070"/>
                </a:solidFill>
                <a:latin typeface="Gill Sans"/>
                <a:sym typeface="Gill Sans"/>
              </a:rPr>
              <a:t>El héroe típico romántico: valiente, enérgico y decidido</a:t>
            </a:r>
            <a:endParaRPr sz="2400">
              <a:solidFill>
                <a:srgbClr val="757070"/>
              </a:solidFill>
              <a:latin typeface="Gill Sans"/>
            </a:endParaRPr>
          </a:p>
        </p:txBody>
      </p:sp>
      <p:cxnSp>
        <p:nvCxnSpPr>
          <p:cNvPr id="194" name="Google Shape;194;p8"/>
          <p:cNvCxnSpPr>
            <a:endCxn id="193" idx="1"/>
          </p:cNvCxnSpPr>
          <p:nvPr/>
        </p:nvCxnSpPr>
        <p:spPr>
          <a:xfrm rot="-5400000" flipH="1">
            <a:off x="2674327" y="5233467"/>
            <a:ext cx="1052700" cy="507300"/>
          </a:xfrm>
          <a:prstGeom prst="bentConnector2">
            <a:avLst/>
          </a:prstGeom>
          <a:noFill/>
          <a:ln w="9525" cap="flat" cmpd="sng">
            <a:solidFill>
              <a:srgbClr val="757070"/>
            </a:solidFill>
            <a:prstDash val="solid"/>
            <a:miter lim="800000"/>
            <a:headEnd type="none" w="sm" len="sm"/>
            <a:tailEnd type="triangle" w="med" len="med"/>
          </a:ln>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10"/>
          <p:cNvGrpSpPr/>
          <p:nvPr/>
        </p:nvGrpSpPr>
        <p:grpSpPr>
          <a:xfrm>
            <a:off x="-344546" y="-342365"/>
            <a:ext cx="12662051" cy="7442412"/>
            <a:chOff x="-344546" y="-342365"/>
            <a:chExt cx="12662051" cy="7442412"/>
          </a:xfrm>
        </p:grpSpPr>
        <p:pic>
          <p:nvPicPr>
            <p:cNvPr id="224" name="Google Shape;224;p10"/>
            <p:cNvPicPr preferRelativeResize="0"/>
            <p:nvPr/>
          </p:nvPicPr>
          <p:blipFill>
            <a:blip r:embed="rId3">
              <a:alphaModFix/>
            </a:blip>
            <a:stretch>
              <a:fillRect/>
            </a:stretch>
          </p:blipFill>
          <p:spPr>
            <a:xfrm>
              <a:off x="182879" y="-203635"/>
              <a:ext cx="7178089" cy="7178089"/>
            </a:xfrm>
            <a:prstGeom prst="rect">
              <a:avLst/>
            </a:prstGeom>
            <a:noFill/>
            <a:ln>
              <a:noFill/>
            </a:ln>
          </p:spPr>
        </p:pic>
        <p:pic>
          <p:nvPicPr>
            <p:cNvPr id="225" name="Google Shape;225;p10"/>
            <p:cNvPicPr preferRelativeResize="0"/>
            <p:nvPr/>
          </p:nvPicPr>
          <p:blipFill>
            <a:blip r:embed="rId4">
              <a:alphaModFix/>
            </a:blip>
            <a:stretch>
              <a:fillRect/>
            </a:stretch>
          </p:blipFill>
          <p:spPr>
            <a:xfrm>
              <a:off x="8722214" y="-216910"/>
              <a:ext cx="1788784" cy="7221160"/>
            </a:xfrm>
            <a:prstGeom prst="rect">
              <a:avLst/>
            </a:prstGeom>
            <a:noFill/>
            <a:ln>
              <a:noFill/>
            </a:ln>
          </p:spPr>
        </p:pic>
        <p:pic>
          <p:nvPicPr>
            <p:cNvPr id="226" name="Google Shape;226;p10"/>
            <p:cNvPicPr preferRelativeResize="0"/>
            <p:nvPr/>
          </p:nvPicPr>
          <p:blipFill>
            <a:blip r:embed="rId4">
              <a:alphaModFix/>
            </a:blip>
            <a:stretch>
              <a:fillRect/>
            </a:stretch>
          </p:blipFill>
          <p:spPr>
            <a:xfrm>
              <a:off x="10410671" y="-172172"/>
              <a:ext cx="1781329" cy="7178089"/>
            </a:xfrm>
            <a:prstGeom prst="rect">
              <a:avLst/>
            </a:prstGeom>
            <a:noFill/>
            <a:ln>
              <a:noFill/>
            </a:ln>
          </p:spPr>
        </p:pic>
        <p:pic>
          <p:nvPicPr>
            <p:cNvPr id="227" name="Google Shape;227;p10"/>
            <p:cNvPicPr preferRelativeResize="0"/>
            <p:nvPr/>
          </p:nvPicPr>
          <p:blipFill>
            <a:blip r:embed="rId5">
              <a:alphaModFix/>
            </a:blip>
            <a:stretch>
              <a:fillRect/>
            </a:stretch>
          </p:blipFill>
          <p:spPr>
            <a:xfrm>
              <a:off x="-344545" y="-203636"/>
              <a:ext cx="552041" cy="7178090"/>
            </a:xfrm>
            <a:prstGeom prst="rect">
              <a:avLst/>
            </a:prstGeom>
            <a:noFill/>
            <a:ln>
              <a:noFill/>
            </a:ln>
          </p:spPr>
        </p:pic>
        <p:pic>
          <p:nvPicPr>
            <p:cNvPr id="228" name="Google Shape;228;p10"/>
            <p:cNvPicPr preferRelativeResize="0"/>
            <p:nvPr/>
          </p:nvPicPr>
          <p:blipFill>
            <a:blip r:embed="rId4">
              <a:alphaModFix/>
            </a:blip>
            <a:stretch>
              <a:fillRect/>
            </a:stretch>
          </p:blipFill>
          <p:spPr>
            <a:xfrm>
              <a:off x="7032380" y="-205150"/>
              <a:ext cx="1781329" cy="7198642"/>
            </a:xfrm>
            <a:prstGeom prst="rect">
              <a:avLst/>
            </a:prstGeom>
            <a:noFill/>
            <a:ln>
              <a:noFill/>
            </a:ln>
          </p:spPr>
        </p:pic>
        <p:sp>
          <p:nvSpPr>
            <p:cNvPr id="229" name="Google Shape;229;p10"/>
            <p:cNvSpPr/>
            <p:nvPr/>
          </p:nvSpPr>
          <p:spPr>
            <a:xfrm>
              <a:off x="-344546" y="-342365"/>
              <a:ext cx="12662051" cy="7442412"/>
            </a:xfrm>
            <a:prstGeom prst="rect">
              <a:avLst/>
            </a:prstGeom>
            <a:solidFill>
              <a:srgbClr val="000000">
                <a:alpha val="64313"/>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grpSp>
      <p:sp>
        <p:nvSpPr>
          <p:cNvPr id="230" name="Google Shape;230;p10"/>
          <p:cNvSpPr/>
          <p:nvPr/>
        </p:nvSpPr>
        <p:spPr>
          <a:xfrm>
            <a:off x="7923044" y="1626068"/>
            <a:ext cx="3527025"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“Y si caigo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¿qué es la vida?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Por perdida</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ya la di.”</a:t>
            </a:r>
            <a:endParaRPr sz="1400" b="0" i="0" u="none" strike="noStrike" cap="none">
              <a:solidFill>
                <a:srgbClr val="000000"/>
              </a:solidFill>
              <a:latin typeface="Arial"/>
              <a:ea typeface="Arial"/>
              <a:cs typeface="Arial"/>
              <a:sym typeface="Arial"/>
            </a:endParaRPr>
          </a:p>
        </p:txBody>
      </p:sp>
      <p:sp>
        <p:nvSpPr>
          <p:cNvPr id="231" name="Google Shape;231;p10"/>
          <p:cNvSpPr/>
          <p:nvPr/>
        </p:nvSpPr>
        <p:spPr>
          <a:xfrm>
            <a:off x="7898841" y="255546"/>
            <a:ext cx="3527025"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“¡Sentenciado estoy a muerte!;</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yo me río.”</a:t>
            </a:r>
            <a:endParaRPr sz="2400" b="0" i="0" u="none" strike="noStrike" cap="none">
              <a:solidFill>
                <a:schemeClr val="lt1"/>
              </a:solidFill>
              <a:latin typeface="Gill Sans"/>
              <a:ea typeface="Gill Sans"/>
              <a:cs typeface="Gill Sans"/>
              <a:sym typeface="Gill Sans"/>
            </a:endParaRPr>
          </a:p>
        </p:txBody>
      </p:sp>
      <p:sp>
        <p:nvSpPr>
          <p:cNvPr id="232" name="Google Shape;232;p10"/>
          <p:cNvSpPr/>
          <p:nvPr/>
        </p:nvSpPr>
        <p:spPr>
          <a:xfrm>
            <a:off x="316472" y="2207740"/>
            <a:ext cx="342593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rgbClr val="757070"/>
                </a:solidFill>
                <a:latin typeface="Gill Sans"/>
                <a:ea typeface="Gill Sans"/>
                <a:cs typeface="Gill Sans"/>
                <a:sym typeface="Gill Sans"/>
              </a:rPr>
              <a:t>Libertad   / Independencia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rgbClr val="757070"/>
              </a:solidFill>
              <a:latin typeface="Gill Sans"/>
              <a:ea typeface="Gill Sans"/>
              <a:cs typeface="Gill Sans"/>
              <a:sym typeface="Gill Sans"/>
            </a:endParaRPr>
          </a:p>
        </p:txBody>
      </p:sp>
      <p:sp>
        <p:nvSpPr>
          <p:cNvPr id="233" name="Google Shape;233;p10"/>
          <p:cNvSpPr/>
          <p:nvPr/>
        </p:nvSpPr>
        <p:spPr>
          <a:xfrm>
            <a:off x="2007220" y="4387770"/>
            <a:ext cx="397596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3200"/>
              <a:buFont typeface="Arial"/>
              <a:buNone/>
            </a:pPr>
            <a:r>
              <a:rPr lang="es-ES" sz="3200" b="0" i="0" u="none" strike="noStrike" cap="none">
                <a:solidFill>
                  <a:schemeClr val="lt1"/>
                </a:solidFill>
                <a:latin typeface="Gill Sans"/>
                <a:ea typeface="Gill Sans"/>
                <a:cs typeface="Gill Sans"/>
                <a:sym typeface="Gill Sans"/>
              </a:rPr>
              <a:t>Los ideales "rebeldes“ </a:t>
            </a:r>
            <a:endParaRPr sz="3200" b="0" i="0" u="none" strike="noStrike" cap="none">
              <a:solidFill>
                <a:schemeClr val="lt1"/>
              </a:solidFill>
              <a:latin typeface="Gill Sans"/>
              <a:ea typeface="Gill Sans"/>
              <a:cs typeface="Gill Sans"/>
              <a:sym typeface="Gill Sans"/>
            </a:endParaRPr>
          </a:p>
        </p:txBody>
      </p:sp>
      <p:sp>
        <p:nvSpPr>
          <p:cNvPr id="234" name="Google Shape;234;p10"/>
          <p:cNvSpPr/>
          <p:nvPr/>
        </p:nvSpPr>
        <p:spPr>
          <a:xfrm>
            <a:off x="528940" y="3300692"/>
            <a:ext cx="42020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Seres marginados de la sociedad</a:t>
            </a:r>
            <a:endParaRPr sz="1400" b="0" i="0" u="none" strike="noStrike" cap="none">
              <a:solidFill>
                <a:srgbClr val="000000"/>
              </a:solidFill>
              <a:latin typeface="Arial"/>
              <a:ea typeface="Arial"/>
              <a:cs typeface="Arial"/>
              <a:sym typeface="Arial"/>
            </a:endParaRPr>
          </a:p>
        </p:txBody>
      </p:sp>
      <p:cxnSp>
        <p:nvCxnSpPr>
          <p:cNvPr id="235" name="Google Shape;235;p10"/>
          <p:cNvCxnSpPr/>
          <p:nvPr/>
        </p:nvCxnSpPr>
        <p:spPr>
          <a:xfrm rot="10800000">
            <a:off x="1048121" y="3837224"/>
            <a:ext cx="959100" cy="868500"/>
          </a:xfrm>
          <a:prstGeom prst="bentConnector3">
            <a:avLst>
              <a:gd name="adj1" fmla="val 99990"/>
            </a:avLst>
          </a:prstGeom>
          <a:noFill/>
          <a:ln w="9525" cap="flat" cmpd="sng">
            <a:solidFill>
              <a:schemeClr val="lt1"/>
            </a:solidFill>
            <a:prstDash val="solid"/>
            <a:miter lim="800000"/>
            <a:headEnd type="none" w="sm" len="sm"/>
            <a:tailEnd type="triangle" w="med" len="med"/>
          </a:ln>
        </p:spPr>
      </p:cxnSp>
      <p:cxnSp>
        <p:nvCxnSpPr>
          <p:cNvPr id="236" name="Google Shape;236;p10"/>
          <p:cNvCxnSpPr/>
          <p:nvPr/>
        </p:nvCxnSpPr>
        <p:spPr>
          <a:xfrm rot="5400000" flipH="1">
            <a:off x="3379692" y="2933643"/>
            <a:ext cx="1991700" cy="1128900"/>
          </a:xfrm>
          <a:prstGeom prst="bentConnector3">
            <a:avLst>
              <a:gd name="adj1" fmla="val 99827"/>
            </a:avLst>
          </a:prstGeom>
          <a:noFill/>
          <a:ln w="9525" cap="flat" cmpd="sng">
            <a:solidFill>
              <a:srgbClr val="757070"/>
            </a:solidFill>
            <a:prstDash val="solid"/>
            <a:miter lim="800000"/>
            <a:headEnd type="none" w="sm" len="sm"/>
            <a:tailEnd type="triangle" w="med" len="med"/>
          </a:ln>
        </p:spPr>
      </p:cxnSp>
      <p:cxnSp>
        <p:nvCxnSpPr>
          <p:cNvPr id="237" name="Google Shape;237;p10"/>
          <p:cNvCxnSpPr/>
          <p:nvPr/>
        </p:nvCxnSpPr>
        <p:spPr>
          <a:xfrm rot="-5400000" flipH="1">
            <a:off x="1208322" y="2737724"/>
            <a:ext cx="808200" cy="592200"/>
          </a:xfrm>
          <a:prstGeom prst="bentConnector3">
            <a:avLst>
              <a:gd name="adj1" fmla="val 50006"/>
            </a:avLst>
          </a:prstGeom>
          <a:noFill/>
          <a:ln w="9525" cap="flat" cmpd="sng">
            <a:solidFill>
              <a:srgbClr val="757070"/>
            </a:solidFill>
            <a:prstDash val="solid"/>
            <a:miter lim="800000"/>
            <a:headEnd type="none" w="sm" len="sm"/>
            <a:tailEnd type="triangle" w="med" len="med"/>
          </a:ln>
        </p:spPr>
      </p:cxnSp>
      <p:cxnSp>
        <p:nvCxnSpPr>
          <p:cNvPr id="238" name="Google Shape;238;p10"/>
          <p:cNvCxnSpPr/>
          <p:nvPr/>
        </p:nvCxnSpPr>
        <p:spPr>
          <a:xfrm rot="-5400000" flipH="1">
            <a:off x="4279046" y="4009482"/>
            <a:ext cx="2110200" cy="1155600"/>
          </a:xfrm>
          <a:prstGeom prst="bentConnector3">
            <a:avLst>
              <a:gd name="adj1" fmla="val -205"/>
            </a:avLst>
          </a:prstGeom>
          <a:noFill/>
          <a:ln w="9525" cap="flat" cmpd="sng">
            <a:solidFill>
              <a:srgbClr val="757070"/>
            </a:solidFill>
            <a:prstDash val="solid"/>
            <a:miter lim="800000"/>
            <a:headEnd type="none" w="sm" len="sm"/>
            <a:tailEnd type="triangle" w="med" len="med"/>
          </a:ln>
        </p:spPr>
      </p:cxnSp>
      <p:sp>
        <p:nvSpPr>
          <p:cNvPr id="239" name="Google Shape;239;p10"/>
          <p:cNvSpPr txBox="1"/>
          <p:nvPr/>
        </p:nvSpPr>
        <p:spPr>
          <a:xfrm>
            <a:off x="2152722" y="2536367"/>
            <a:ext cx="419903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Aquellos que aprecian la libertad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más son personas marginadas.</a:t>
            </a:r>
            <a:endParaRPr sz="2200" b="0" i="0" u="none" strike="noStrike" cap="none">
              <a:solidFill>
                <a:srgbClr val="FEE599"/>
              </a:solidFill>
              <a:latin typeface="Gill Sans"/>
              <a:ea typeface="Gill Sans"/>
              <a:cs typeface="Gill Sans"/>
              <a:sym typeface="Gill Sans"/>
            </a:endParaRPr>
          </a:p>
        </p:txBody>
      </p:sp>
      <p:sp>
        <p:nvSpPr>
          <p:cNvPr id="240" name="Google Shape;240;p10"/>
          <p:cNvSpPr/>
          <p:nvPr/>
        </p:nvSpPr>
        <p:spPr>
          <a:xfrm>
            <a:off x="7943916" y="3405285"/>
            <a:ext cx="3527025" cy="30469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“Y del trueno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al son violento,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y del viento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al rebramar,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ct val="0"/>
              </a:spcBef>
              <a:spcAft>
                <a:spcPct val="0"/>
              </a:spcAft>
              <a:buClr>
                <a:srgbClr val="000000"/>
              </a:buClr>
              <a:buSzPts val="2400"/>
              <a:buFont typeface="Arial"/>
              <a:buNone/>
            </a:pPr>
            <a:r>
              <a:rPr lang="es-ES" sz="2400" b="0" i="0" u="none" strike="noStrike" cap="none">
                <a:solidFill>
                  <a:schemeClr val="lt1"/>
                </a:solidFill>
                <a:latin typeface="Gill Sans"/>
                <a:ea typeface="Gill Sans"/>
                <a:cs typeface="Gill Sans"/>
                <a:sym typeface="Gill Sans"/>
              </a:rPr>
              <a:t>yo me duermo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sosegado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arrullado</a:t>
            </a:r>
            <a:br>
              <a:rPr lang="es-ES" sz="2400" b="0" i="0" u="none" strike="noStrike" cap="none">
                <a:solidFill>
                  <a:schemeClr val="lt1"/>
                </a:solidFill>
                <a:latin typeface="Gill Sans"/>
                <a:ea typeface="Gill Sans"/>
                <a:cs typeface="Gill Sans"/>
                <a:sym typeface="Gill Sans"/>
              </a:rPr>
            </a:br>
            <a:r>
              <a:rPr lang="es-ES" sz="2400" b="0" i="0" u="none" strike="noStrike" cap="none">
                <a:solidFill>
                  <a:schemeClr val="lt1"/>
                </a:solidFill>
                <a:latin typeface="Gill Sans"/>
                <a:ea typeface="Gill Sans"/>
                <a:cs typeface="Gill Sans"/>
                <a:sym typeface="Gill Sans"/>
              </a:rPr>
              <a:t>por el mar.”</a:t>
            </a:r>
            <a:endParaRPr sz="1400" b="0" i="0" u="none" strike="noStrike" cap="none">
              <a:solidFill>
                <a:srgbClr val="000000"/>
              </a:solidFill>
              <a:latin typeface="Arial"/>
              <a:ea typeface="Arial"/>
              <a:cs typeface="Arial"/>
              <a:sym typeface="Arial"/>
            </a:endParaRPr>
          </a:p>
        </p:txBody>
      </p:sp>
      <p:sp>
        <p:nvSpPr>
          <p:cNvPr id="241" name="Google Shape;241;p10"/>
          <p:cNvSpPr txBox="1"/>
          <p:nvPr/>
        </p:nvSpPr>
        <p:spPr>
          <a:xfrm>
            <a:off x="1272917" y="3749560"/>
            <a:ext cx="403924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En esa época complicada todavía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puedo vivir según mi propio valor</a:t>
            </a:r>
            <a:endParaRPr sz="2200" b="0" i="0" u="none" strike="noStrike" cap="none">
              <a:solidFill>
                <a:srgbClr val="FEE599"/>
              </a:solidFill>
              <a:latin typeface="Gill Sans"/>
              <a:ea typeface="Gill Sans"/>
              <a:cs typeface="Gill Sans"/>
              <a:sym typeface="Gill Sans"/>
            </a:endParaRPr>
          </a:p>
        </p:txBody>
      </p:sp>
      <p:sp>
        <p:nvSpPr>
          <p:cNvPr id="242" name="Google Shape;242;p10"/>
          <p:cNvSpPr/>
          <p:nvPr/>
        </p:nvSpPr>
        <p:spPr>
          <a:xfrm>
            <a:off x="3454327" y="5597967"/>
            <a:ext cx="4074900" cy="831000"/>
          </a:xfrm>
          <a:prstGeom prst="rect">
            <a:avLst/>
          </a:prstGeom>
          <a:noFill/>
          <a:ln>
            <a:noFill/>
          </a:ln>
        </p:spPr>
        <p:txBody>
          <a:bodyPr spcFirstLastPara="1" wrap="square" lIns="91425" tIns="45700" rIns="91425" bIns="45700" anchor="t" anchorCtr="0">
            <a:spAutoFit/>
          </a:bodyPr>
          <a:lstStyle/>
          <a:p>
            <a:pPr>
              <a:buSzPts val="2400"/>
            </a:pPr>
            <a:r>
              <a:rPr lang="es-ES" sz="2400">
                <a:solidFill>
                  <a:srgbClr val="757070"/>
                </a:solidFill>
                <a:latin typeface="Gill Sans"/>
                <a:sym typeface="Gill Sans"/>
              </a:rPr>
              <a:t>El héroe típico romántico: valiente, enérgico y decidido</a:t>
            </a:r>
            <a:endParaRPr sz="2400">
              <a:solidFill>
                <a:srgbClr val="757070"/>
              </a:solidFill>
              <a:latin typeface="Gill Sans"/>
            </a:endParaRPr>
          </a:p>
        </p:txBody>
      </p:sp>
      <p:cxnSp>
        <p:nvCxnSpPr>
          <p:cNvPr id="243" name="Google Shape;243;p10"/>
          <p:cNvCxnSpPr/>
          <p:nvPr/>
        </p:nvCxnSpPr>
        <p:spPr>
          <a:xfrm rot="-5400000" flipH="1">
            <a:off x="2674327" y="5233467"/>
            <a:ext cx="1052700" cy="507300"/>
          </a:xfrm>
          <a:prstGeom prst="bentConnector2">
            <a:avLst/>
          </a:prstGeom>
          <a:noFill/>
          <a:ln w="9525" cap="flat" cmpd="sng">
            <a:solidFill>
              <a:srgbClr val="757070"/>
            </a:solidFill>
            <a:prstDash val="solid"/>
            <a:miter lim="800000"/>
            <a:headEnd type="none" w="sm" len="sm"/>
            <a:tailEnd type="triangle" w="med" len="med"/>
          </a:ln>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endParaRPr/>
          </a:p>
        </p:txBody>
      </p:sp>
      <p:pic>
        <p:nvPicPr>
          <p:cNvPr id="271" name="Google Shape;271;p12"/>
          <p:cNvPicPr preferRelativeResize="0"/>
          <p:nvPr/>
        </p:nvPicPr>
        <p:blipFill>
          <a:blip r:embed="rId3">
            <a:alphaModFix/>
          </a:blip>
          <a:srcRect l="9466" t="2843" r="19796" b="2841"/>
          <a:stretch>
            <a:fillRect/>
          </a:stretch>
        </p:blipFill>
        <p:spPr>
          <a:xfrm rot="5400000">
            <a:off x="2667001" y="-2667001"/>
            <a:ext cx="6858000" cy="12192002"/>
          </a:xfrm>
          <a:prstGeom prst="rect">
            <a:avLst/>
          </a:prstGeom>
          <a:noFill/>
          <a:ln>
            <a:noFill/>
          </a:ln>
        </p:spPr>
      </p:pic>
      <p:sp>
        <p:nvSpPr>
          <p:cNvPr id="272" name="Google Shape;272;p12"/>
          <p:cNvSpPr/>
          <p:nvPr/>
        </p:nvSpPr>
        <p:spPr>
          <a:xfrm>
            <a:off x="0" y="0"/>
            <a:ext cx="12192000" cy="6858000"/>
          </a:xfrm>
          <a:prstGeom prst="rect">
            <a:avLst/>
          </a:prstGeom>
          <a:solidFill>
            <a:srgbClr val="000000">
              <a:alpha val="57254"/>
            </a:srgb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endParaRPr sz="2000" b="0" i="0" u="none" strike="noStrike" cap="none">
              <a:solidFill>
                <a:schemeClr val="lt1"/>
              </a:solidFill>
              <a:latin typeface="Gill Sans"/>
              <a:ea typeface="Gill Sans"/>
              <a:cs typeface="Gill Sans"/>
              <a:sym typeface="Gill Sans"/>
            </a:endParaRPr>
          </a:p>
        </p:txBody>
      </p:sp>
      <p:sp>
        <p:nvSpPr>
          <p:cNvPr id="273" name="Google Shape;273;p12"/>
          <p:cNvSpPr/>
          <p:nvPr/>
        </p:nvSpPr>
        <p:spPr>
          <a:xfrm>
            <a:off x="-200722" y="2641220"/>
            <a:ext cx="6096000" cy="43088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2200"/>
              <a:buFont typeface="Arial"/>
              <a:buNone/>
            </a:pPr>
            <a:r>
              <a:rPr lang="es-ES" sz="2200" b="0" i="0" u="none" strike="noStrike" cap="none">
                <a:solidFill>
                  <a:srgbClr val="FEE599"/>
                </a:solidFill>
                <a:latin typeface="Gill Sans"/>
                <a:ea typeface="Gill Sans"/>
                <a:cs typeface="Gill Sans"/>
                <a:sym typeface="Gill Sans"/>
              </a:rPr>
              <a:t>¿Qué es el espíritu del pirata?</a:t>
            </a:r>
            <a:endParaRPr sz="2200" b="0" i="0" u="none" strike="noStrike" cap="none">
              <a:solidFill>
                <a:schemeClr val="dk1"/>
              </a:solidFill>
              <a:latin typeface="Calibri"/>
              <a:ea typeface="Calibri"/>
              <a:cs typeface="Calibri"/>
              <a:sym typeface="Calibri"/>
            </a:endParaRPr>
          </a:p>
        </p:txBody>
      </p:sp>
      <p:sp>
        <p:nvSpPr>
          <p:cNvPr id="274" name="Google Shape;274;p12"/>
          <p:cNvSpPr/>
          <p:nvPr/>
        </p:nvSpPr>
        <p:spPr>
          <a:xfrm>
            <a:off x="7219842" y="3817064"/>
            <a:ext cx="4514958"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800"/>
              <a:buFont typeface="Arial"/>
              <a:buNone/>
            </a:pPr>
            <a:r>
              <a:rPr lang="es-ES" sz="2800" b="0" i="0" u="none" strike="noStrike" cap="none">
                <a:solidFill>
                  <a:schemeClr val="lt1"/>
                </a:solidFill>
                <a:latin typeface="Gill Sans"/>
                <a:ea typeface="Gill Sans"/>
                <a:cs typeface="Gill Sans"/>
                <a:sym typeface="Gill Sans"/>
              </a:rPr>
              <a:t>“Que es mi barco mi tesoro,</a:t>
            </a:r>
            <a:br>
              <a:rPr lang="es-ES" sz="2800" b="0" i="0" u="none" strike="noStrike" cap="none">
                <a:solidFill>
                  <a:schemeClr val="lt1"/>
                </a:solidFill>
                <a:latin typeface="Gill Sans"/>
                <a:ea typeface="Gill Sans"/>
                <a:cs typeface="Gill Sans"/>
                <a:sym typeface="Gill Sans"/>
              </a:rPr>
            </a:br>
            <a:r>
              <a:rPr lang="es-ES" sz="2800" b="0" i="0" u="none" strike="noStrike" cap="none">
                <a:solidFill>
                  <a:schemeClr val="lt1"/>
                </a:solidFill>
                <a:latin typeface="Gill Sans"/>
                <a:ea typeface="Gill Sans"/>
                <a:cs typeface="Gill Sans"/>
                <a:sym typeface="Gill Sans"/>
              </a:rPr>
              <a:t>que es mi dios la libertad,</a:t>
            </a:r>
            <a:br>
              <a:rPr lang="es-ES" sz="2800" b="0" i="0" u="none" strike="noStrike" cap="none">
                <a:solidFill>
                  <a:schemeClr val="lt1"/>
                </a:solidFill>
                <a:latin typeface="Gill Sans"/>
                <a:ea typeface="Gill Sans"/>
                <a:cs typeface="Gill Sans"/>
                <a:sym typeface="Gill Sans"/>
              </a:rPr>
            </a:br>
            <a:r>
              <a:rPr lang="es-ES" sz="2800" b="0" i="0" u="none" strike="noStrike" cap="none">
                <a:solidFill>
                  <a:schemeClr val="lt1"/>
                </a:solidFill>
                <a:latin typeface="Gill Sans"/>
                <a:ea typeface="Gill Sans"/>
                <a:cs typeface="Gill Sans"/>
                <a:sym typeface="Gill Sans"/>
              </a:rPr>
              <a:t>mi ley, la fuerza y el viento,</a:t>
            </a:r>
            <a:br>
              <a:rPr lang="es-ES" sz="2800" b="0" i="0" u="none" strike="noStrike" cap="none">
                <a:solidFill>
                  <a:schemeClr val="lt1"/>
                </a:solidFill>
                <a:latin typeface="Gill Sans"/>
                <a:ea typeface="Gill Sans"/>
                <a:cs typeface="Gill Sans"/>
                <a:sym typeface="Gill Sans"/>
              </a:rPr>
            </a:br>
            <a:r>
              <a:rPr lang="es-ES" sz="2800" b="0" i="0" u="none" strike="noStrike" cap="none">
                <a:solidFill>
                  <a:schemeClr val="lt1"/>
                </a:solidFill>
                <a:latin typeface="Gill Sans"/>
                <a:ea typeface="Gill Sans"/>
                <a:cs typeface="Gill Sans"/>
                <a:sym typeface="Gill Sans"/>
              </a:rPr>
              <a:t>mi única patria la mar.”</a:t>
            </a:r>
            <a:endParaRPr sz="2800" b="0" i="0" u="none" strike="noStrike" cap="none">
              <a:solidFill>
                <a:schemeClr val="lt1"/>
              </a:solidFill>
              <a:latin typeface="Gill Sans"/>
              <a:ea typeface="Gill Sans"/>
              <a:cs typeface="Gill Sans"/>
              <a:sym typeface="Gill Sans"/>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2306</Words>
  <Application>Microsoft Macintosh PowerPoint</Application>
  <PresentationFormat>寬螢幕</PresentationFormat>
  <Paragraphs>167</Paragraphs>
  <Slides>17</Slides>
  <Notes>17</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17</vt:i4>
      </vt:variant>
    </vt:vector>
  </HeadingPairs>
  <TitlesOfParts>
    <vt:vector size="22" baseType="lpstr">
      <vt:lpstr>Calibri</vt:lpstr>
      <vt:lpstr>Gill Sans</vt:lpstr>
      <vt:lpstr>Arial</vt:lpstr>
      <vt:lpstr>微軟正黑體</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changyuhsuan</dc:creator>
  <cp:lastModifiedBy>Chun-Chao Wang</cp:lastModifiedBy>
  <cp:revision>7</cp:revision>
  <dcterms:created xsi:type="dcterms:W3CDTF">2021-11-29T13:56:20Z</dcterms:created>
  <dcterms:modified xsi:type="dcterms:W3CDTF">2021-12-14T09:40:56Z</dcterms:modified>
</cp:coreProperties>
</file>