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S0xZIVkq+jhI8xdKrY454Wt6Y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E5C909-3CF4-4DFA-83B6-51956EE14A92}">
  <a:tblStyle styleId="{33E5C909-3CF4-4DFA-83B6-51956EE14A9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161" d="100"/>
          <a:sy n="161" d="100"/>
        </p:scale>
        <p:origin x="552"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67b34417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1067b34417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zh-TW" sz="1200">
                <a:solidFill>
                  <a:schemeClr val="dk1"/>
                </a:solidFill>
              </a:rPr>
              <a:t>En esa época que Fray hacía este poema, no tenía un relación bueno con las personas en el reino porque tenían pensamientos diferentes. Rodeado de las que peleado por dinero, Fray vivía bajo inseguridad y miedo.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Por lo tanto, un público más amplio y menos docto pudieron entender.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r>
              <a:rPr lang="zh-TW">
                <a:solidFill>
                  <a:srgbClr val="404040"/>
                </a:solidFill>
              </a:rPr>
              <a:t>le valió a tan temprana edad una primera condena de exilio fuera de Madrid por cinco años.</a:t>
            </a:r>
            <a:endParaRPr sz="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mt="30000"/>
          </a:blip>
          <a:srcRect/>
          <a:stretch/>
        </p:blipFill>
        <p:spPr>
          <a:xfrm>
            <a:off x="0" y="0"/>
            <a:ext cx="9144003" cy="5143501"/>
          </a:xfrm>
          <a:prstGeom prst="rect">
            <a:avLst/>
          </a:prstGeom>
          <a:noFill/>
          <a:ln>
            <a:noFill/>
          </a:ln>
        </p:spPr>
      </p:pic>
      <p:sp>
        <p:nvSpPr>
          <p:cNvPr id="55" name="Google Shape;55;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zh-TW" sz="3600"/>
              <a:t>Dos actitudes del “exilio”: estático y dinámico entre Fray Luis de León </a:t>
            </a:r>
            <a:endParaRPr sz="3600"/>
          </a:p>
          <a:p>
            <a:pPr marL="0" lvl="0" indent="0" algn="ctr" rtl="0">
              <a:lnSpc>
                <a:spcPct val="100000"/>
              </a:lnSpc>
              <a:spcBef>
                <a:spcPts val="0"/>
              </a:spcBef>
              <a:spcAft>
                <a:spcPts val="0"/>
              </a:spcAft>
              <a:buSzPts val="5200"/>
              <a:buNone/>
            </a:pPr>
            <a:r>
              <a:rPr lang="zh-TW" sz="3600"/>
              <a:t>y José de Espronceda</a:t>
            </a:r>
            <a:endParaRPr sz="3600"/>
          </a:p>
        </p:txBody>
      </p:sp>
      <p:sp>
        <p:nvSpPr>
          <p:cNvPr id="56" name="Google Shape;56;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zh-TW"/>
              <a:t>Kris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0"/>
          <p:cNvPicPr preferRelativeResize="0"/>
          <p:nvPr/>
        </p:nvPicPr>
        <p:blipFill rotWithShape="1">
          <a:blip r:embed="rId3">
            <a:alphaModFix amt="30000"/>
          </a:blip>
          <a:srcRect t="15290"/>
          <a:stretch/>
        </p:blipFill>
        <p:spPr>
          <a:xfrm>
            <a:off x="0" y="0"/>
            <a:ext cx="9144003" cy="5143500"/>
          </a:xfrm>
          <a:prstGeom prst="rect">
            <a:avLst/>
          </a:prstGeom>
          <a:noFill/>
          <a:ln>
            <a:noFill/>
          </a:ln>
        </p:spPr>
      </p:pic>
      <p:sp>
        <p:nvSpPr>
          <p:cNvPr id="117" name="Google Shape;117;p1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zh-TW"/>
              <a:t>¿Cómo</a:t>
            </a:r>
            <a:r>
              <a:rPr lang="zh-TW">
                <a:solidFill>
                  <a:schemeClr val="accent1"/>
                </a:solidFill>
              </a:rPr>
              <a:t> </a:t>
            </a:r>
            <a:r>
              <a:rPr lang="zh-TW"/>
              <a:t>tratar con el exilio?</a:t>
            </a:r>
            <a:endParaRPr/>
          </a:p>
          <a:p>
            <a:pPr marL="0" lvl="0" indent="0" algn="ctr" rtl="0">
              <a:lnSpc>
                <a:spcPct val="100000"/>
              </a:lnSpc>
              <a:spcBef>
                <a:spcPts val="0"/>
              </a:spcBef>
              <a:spcAft>
                <a:spcPts val="0"/>
              </a:spcAft>
              <a:buSzPts val="36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1067b344172_1_0"/>
          <p:cNvPicPr preferRelativeResize="0"/>
          <p:nvPr/>
        </p:nvPicPr>
        <p:blipFill rotWithShape="1">
          <a:blip r:embed="rId3">
            <a:alphaModFix amt="20000"/>
          </a:blip>
          <a:srcRect t="12501" b="12501"/>
          <a:stretch/>
        </p:blipFill>
        <p:spPr>
          <a:xfrm>
            <a:off x="0" y="0"/>
            <a:ext cx="9144003" cy="5143500"/>
          </a:xfrm>
          <a:prstGeom prst="rect">
            <a:avLst/>
          </a:prstGeom>
          <a:noFill/>
          <a:ln>
            <a:noFill/>
          </a:ln>
        </p:spPr>
      </p:pic>
      <p:sp>
        <p:nvSpPr>
          <p:cNvPr id="123" name="Google Shape;123;g1067b344172_1_0"/>
          <p:cNvSpPr txBox="1">
            <a:spLocks noGrp="1"/>
          </p:cNvSpPr>
          <p:nvPr>
            <p:ph type="title"/>
          </p:nvPr>
        </p:nvSpPr>
        <p:spPr>
          <a:xfrm>
            <a:off x="1061600" y="447500"/>
            <a:ext cx="24144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50000"/>
              </a:lnSpc>
              <a:spcBef>
                <a:spcPts val="0"/>
              </a:spcBef>
              <a:spcAft>
                <a:spcPts val="1200"/>
              </a:spcAft>
              <a:buSzPts val="3111"/>
              <a:buNone/>
            </a:pPr>
            <a:r>
              <a:rPr lang="zh-TW" sz="1800" b="1" i="1">
                <a:solidFill>
                  <a:srgbClr val="0B5394"/>
                </a:solidFill>
              </a:rPr>
              <a:t>Fray Luis de León</a:t>
            </a:r>
            <a:endParaRPr/>
          </a:p>
        </p:txBody>
      </p:sp>
      <p:sp>
        <p:nvSpPr>
          <p:cNvPr id="124" name="Google Shape;124;g1067b344172_1_0"/>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rmAutofit/>
          </a:bodyPr>
          <a:lstStyle/>
          <a:p>
            <a:pPr marL="457200" lvl="0" indent="-323850" algn="l" rtl="0">
              <a:lnSpc>
                <a:spcPct val="150000"/>
              </a:lnSpc>
              <a:spcBef>
                <a:spcPts val="0"/>
              </a:spcBef>
              <a:spcAft>
                <a:spcPts val="0"/>
              </a:spcAft>
              <a:buClr>
                <a:schemeClr val="dk1"/>
              </a:buClr>
              <a:buSzPts val="1500"/>
              <a:buChar char="●"/>
            </a:pPr>
            <a:r>
              <a:rPr lang="zh-TW" sz="1500" dirty="0">
                <a:solidFill>
                  <a:schemeClr val="dk1"/>
                </a:solidFill>
              </a:rPr>
              <a:t>La monarquía no podía darle la seguridad a Fray Luis de León, por lo tanto, él decidió </a:t>
            </a:r>
            <a:r>
              <a:rPr lang="zh-TW" sz="1500" b="1" dirty="0">
                <a:solidFill>
                  <a:schemeClr val="dk1"/>
                </a:solidFill>
              </a:rPr>
              <a:t>plantar un huerto</a:t>
            </a:r>
            <a:r>
              <a:rPr lang="zh-TW" sz="1500" dirty="0">
                <a:solidFill>
                  <a:schemeClr val="dk1"/>
                </a:solidFill>
              </a:rPr>
              <a:t> por su mano para él mismo.</a:t>
            </a:r>
            <a:endParaRPr sz="1500" dirty="0">
              <a:solidFill>
                <a:schemeClr val="dk1"/>
              </a:solidFill>
            </a:endParaRPr>
          </a:p>
          <a:p>
            <a:pPr marL="457200" lvl="0" indent="-323850" algn="l" rtl="0">
              <a:lnSpc>
                <a:spcPct val="150000"/>
              </a:lnSpc>
              <a:spcBef>
                <a:spcPts val="0"/>
              </a:spcBef>
              <a:spcAft>
                <a:spcPts val="0"/>
              </a:spcAft>
              <a:buClr>
                <a:schemeClr val="dk1"/>
              </a:buClr>
              <a:buSzPts val="1500"/>
              <a:buChar char="●"/>
            </a:pPr>
            <a:r>
              <a:rPr lang="zh-TW" sz="1500" dirty="0">
                <a:solidFill>
                  <a:schemeClr val="dk1"/>
                </a:solidFill>
              </a:rPr>
              <a:t>Le ayudó volver a </a:t>
            </a:r>
            <a:r>
              <a:rPr lang="zh-TW" sz="1500" b="1" dirty="0">
                <a:solidFill>
                  <a:schemeClr val="dk1"/>
                </a:solidFill>
              </a:rPr>
              <a:t>un estado mental estático</a:t>
            </a:r>
            <a:r>
              <a:rPr lang="zh-TW" sz="1500" dirty="0">
                <a:solidFill>
                  <a:schemeClr val="dk1"/>
                </a:solidFill>
              </a:rPr>
              <a:t>. </a:t>
            </a:r>
            <a:endParaRPr sz="1500" dirty="0">
              <a:solidFill>
                <a:schemeClr val="dk1"/>
              </a:solidFill>
            </a:endParaRPr>
          </a:p>
          <a:p>
            <a:pPr marL="457200" lvl="0" indent="-323850" algn="l" rtl="0">
              <a:lnSpc>
                <a:spcPct val="150000"/>
              </a:lnSpc>
              <a:spcBef>
                <a:spcPts val="0"/>
              </a:spcBef>
              <a:spcAft>
                <a:spcPts val="0"/>
              </a:spcAft>
              <a:buClr>
                <a:schemeClr val="dk1"/>
              </a:buClr>
              <a:buSzPts val="1500"/>
              <a:buChar char="●"/>
            </a:pPr>
            <a:r>
              <a:rPr lang="zh-TW" sz="1500" dirty="0">
                <a:solidFill>
                  <a:schemeClr val="dk1"/>
                </a:solidFill>
              </a:rPr>
              <a:t>En su vida terrenal, toda la cosa </a:t>
            </a:r>
            <a:r>
              <a:rPr lang="zh-TW" sz="1500" b="1" dirty="0">
                <a:solidFill>
                  <a:schemeClr val="dk1"/>
                </a:solidFill>
              </a:rPr>
              <a:t>funicionaba a la forma natural</a:t>
            </a:r>
            <a:r>
              <a:rPr lang="zh-TW" sz="1500" dirty="0">
                <a:solidFill>
                  <a:schemeClr val="dk1"/>
                </a:solidFill>
              </a:rPr>
              <a:t> sin propósito especial y él quería</a:t>
            </a:r>
            <a:r>
              <a:rPr lang="zh-TW" sz="1500" dirty="0">
                <a:solidFill>
                  <a:srgbClr val="0645AD"/>
                </a:solidFill>
              </a:rPr>
              <a:t> </a:t>
            </a:r>
            <a:r>
              <a:rPr lang="zh-TW" sz="1500" b="1" dirty="0">
                <a:solidFill>
                  <a:schemeClr val="dk1"/>
                </a:solidFill>
              </a:rPr>
              <a:t>dedicarse todo al servicio de Dios</a:t>
            </a:r>
            <a:r>
              <a:rPr lang="zh-TW" sz="1500" dirty="0">
                <a:solidFill>
                  <a:srgbClr val="0645AD"/>
                </a:solidFill>
              </a:rPr>
              <a:t>.</a:t>
            </a:r>
            <a:r>
              <a:rPr lang="zh-TW" sz="1500" dirty="0">
                <a:solidFill>
                  <a:schemeClr val="dk1"/>
                </a:solidFill>
              </a:rPr>
              <a:t> </a:t>
            </a:r>
            <a:endParaRPr sz="1500" dirty="0"/>
          </a:p>
          <a:p>
            <a:pPr marL="914400" lvl="1" indent="-330200" algn="l" rtl="0">
              <a:lnSpc>
                <a:spcPct val="115000"/>
              </a:lnSpc>
              <a:spcBef>
                <a:spcPts val="0"/>
              </a:spcBef>
              <a:spcAft>
                <a:spcPts val="0"/>
              </a:spcAft>
              <a:buClr>
                <a:schemeClr val="dk1"/>
              </a:buClr>
              <a:buSzPts val="1600"/>
              <a:buChar char="○"/>
            </a:pPr>
            <a:r>
              <a:rPr lang="zh-TW" sz="1500" b="1" i="1" dirty="0">
                <a:solidFill>
                  <a:srgbClr val="0645AD"/>
                </a:solidFill>
              </a:rPr>
              <a:t>Y como codiciosa / por ver y acrecentar su hermosura, / desde la cumbre airosa / una fontana pura / hasta llegar corriendo se apresura.</a:t>
            </a:r>
            <a:endParaRPr sz="1500" b="1" i="1" dirty="0">
              <a:solidFill>
                <a:srgbClr val="0645AD"/>
              </a:solidFill>
            </a:endParaRPr>
          </a:p>
          <a:p>
            <a:pPr marL="914400" lvl="0" indent="0" algn="l" rtl="0">
              <a:lnSpc>
                <a:spcPct val="115000"/>
              </a:lnSpc>
              <a:spcBef>
                <a:spcPts val="0"/>
              </a:spcBef>
              <a:spcAft>
                <a:spcPts val="0"/>
              </a:spcAft>
              <a:buNone/>
            </a:pPr>
            <a:endParaRPr sz="800" i="1" dirty="0">
              <a:solidFill>
                <a:schemeClr val="dk1"/>
              </a:solidFill>
            </a:endParaRPr>
          </a:p>
          <a:p>
            <a:pPr marL="1371600" lvl="0" indent="-323850" algn="l" rtl="0">
              <a:lnSpc>
                <a:spcPct val="150000"/>
              </a:lnSpc>
              <a:spcBef>
                <a:spcPts val="0"/>
              </a:spcBef>
              <a:spcAft>
                <a:spcPts val="0"/>
              </a:spcAft>
              <a:buClr>
                <a:schemeClr val="dk1"/>
              </a:buClr>
              <a:buSzPts val="1500"/>
              <a:buChar char="●"/>
            </a:pPr>
            <a:r>
              <a:rPr lang="zh-TW" sz="1500" dirty="0">
                <a:solidFill>
                  <a:schemeClr val="dk1"/>
                </a:solidFill>
              </a:rPr>
              <a:t>La fontana es </a:t>
            </a:r>
            <a:r>
              <a:rPr lang="es-ES" altLang="zh-TW" sz="1500" dirty="0">
                <a:solidFill>
                  <a:schemeClr val="dk1"/>
                </a:solidFill>
              </a:rPr>
              <a:t>“</a:t>
            </a:r>
            <a:r>
              <a:rPr lang="zh-TW" sz="1500" dirty="0">
                <a:solidFill>
                  <a:schemeClr val="dk1"/>
                </a:solidFill>
              </a:rPr>
              <a:t>codiciosa</a:t>
            </a:r>
            <a:r>
              <a:rPr lang="es-ES" altLang="zh-TW" sz="1500" dirty="0">
                <a:solidFill>
                  <a:schemeClr val="dk1"/>
                </a:solidFill>
              </a:rPr>
              <a:t>” (anhelosa)</a:t>
            </a:r>
            <a:r>
              <a:rPr lang="zh-TW" sz="1500" dirty="0">
                <a:solidFill>
                  <a:schemeClr val="dk1"/>
                </a:solidFill>
              </a:rPr>
              <a:t>, quiere ver la hermosura del huerto. </a:t>
            </a:r>
            <a:endParaRPr sz="1500" dirty="0">
              <a:solidFill>
                <a:schemeClr val="dk1"/>
              </a:solidFill>
            </a:endParaRPr>
          </a:p>
          <a:p>
            <a:pPr marL="1371600" lvl="0" indent="-323850" algn="l" rtl="0">
              <a:lnSpc>
                <a:spcPct val="150000"/>
              </a:lnSpc>
              <a:spcBef>
                <a:spcPts val="0"/>
              </a:spcBef>
              <a:spcAft>
                <a:spcPts val="0"/>
              </a:spcAft>
              <a:buClr>
                <a:schemeClr val="dk1"/>
              </a:buClr>
              <a:buSzPts val="1500"/>
              <a:buChar char="●"/>
            </a:pPr>
            <a:r>
              <a:rPr lang="zh-TW" sz="1500" dirty="0">
                <a:solidFill>
                  <a:schemeClr val="dk1"/>
                </a:solidFill>
              </a:rPr>
              <a:t>Pero, es diferente de las personas que dese</a:t>
            </a:r>
            <a:r>
              <a:rPr lang="es-ES" altLang="zh-TW" sz="1500" dirty="0" err="1">
                <a:solidFill>
                  <a:schemeClr val="dk1"/>
                </a:solidFill>
              </a:rPr>
              <a:t>an</a:t>
            </a:r>
            <a:r>
              <a:rPr lang="zh-TW" sz="1500" dirty="0">
                <a:solidFill>
                  <a:schemeClr val="dk1"/>
                </a:solidFill>
              </a:rPr>
              <a:t> dinero, porque la fontana se da todo al huerto sin condiciones. El alt</a:t>
            </a:r>
            <a:r>
              <a:rPr lang="es-ES" altLang="zh-TW" sz="1500" dirty="0" err="1">
                <a:solidFill>
                  <a:schemeClr val="dk1"/>
                </a:solidFill>
              </a:rPr>
              <a:t>ruísmo</a:t>
            </a:r>
            <a:r>
              <a:rPr lang="zh-TW" sz="1500" dirty="0">
                <a:solidFill>
                  <a:schemeClr val="dk1"/>
                </a:solidFill>
              </a:rPr>
              <a:t> es lo que Fray quier</a:t>
            </a:r>
            <a:r>
              <a:rPr lang="es-ES" altLang="zh-TW" sz="1500" dirty="0">
                <a:solidFill>
                  <a:schemeClr val="dk1"/>
                </a:solidFill>
              </a:rPr>
              <a:t>e</a:t>
            </a:r>
            <a:r>
              <a:rPr lang="zh-TW" sz="1500" dirty="0">
                <a:solidFill>
                  <a:schemeClr val="dk1"/>
                </a:solidFill>
              </a:rPr>
              <a:t>.</a:t>
            </a:r>
            <a:endParaRPr sz="1500" dirty="0">
              <a:solidFill>
                <a:schemeClr val="dk1"/>
              </a:solidFill>
            </a:endParaRPr>
          </a:p>
        </p:txBody>
      </p:sp>
      <p:pic>
        <p:nvPicPr>
          <p:cNvPr id="125" name="Google Shape;125;g1067b344172_1_0"/>
          <p:cNvPicPr preferRelativeResize="0"/>
          <p:nvPr/>
        </p:nvPicPr>
        <p:blipFill rotWithShape="1">
          <a:blip r:embed="rId4">
            <a:alphaModFix/>
          </a:blip>
          <a:srcRect b="12967"/>
          <a:stretch/>
        </p:blipFill>
        <p:spPr>
          <a:xfrm>
            <a:off x="235500" y="211675"/>
            <a:ext cx="677399" cy="887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2"/>
          <p:cNvPicPr preferRelativeResize="0"/>
          <p:nvPr/>
        </p:nvPicPr>
        <p:blipFill rotWithShape="1">
          <a:blip r:embed="rId3">
            <a:alphaModFix amt="20000"/>
          </a:blip>
          <a:srcRect t="7998" b="5330"/>
          <a:stretch/>
        </p:blipFill>
        <p:spPr>
          <a:xfrm>
            <a:off x="14475" y="0"/>
            <a:ext cx="9144003" cy="5143499"/>
          </a:xfrm>
          <a:prstGeom prst="rect">
            <a:avLst/>
          </a:prstGeom>
          <a:noFill/>
          <a:ln>
            <a:noFill/>
          </a:ln>
        </p:spPr>
      </p:pic>
      <p:sp>
        <p:nvSpPr>
          <p:cNvPr id="131" name="Google Shape;131;p12"/>
          <p:cNvSpPr txBox="1">
            <a:spLocks noGrp="1"/>
          </p:cNvSpPr>
          <p:nvPr>
            <p:ph type="title"/>
          </p:nvPr>
        </p:nvSpPr>
        <p:spPr>
          <a:xfrm>
            <a:off x="973375" y="445025"/>
            <a:ext cx="27321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50000"/>
              </a:lnSpc>
              <a:spcBef>
                <a:spcPts val="0"/>
              </a:spcBef>
              <a:spcAft>
                <a:spcPts val="0"/>
              </a:spcAft>
              <a:buSzPct val="172839"/>
              <a:buNone/>
            </a:pPr>
            <a:r>
              <a:rPr lang="zh-TW" sz="1800" b="1" i="1">
                <a:solidFill>
                  <a:srgbClr val="0B5394"/>
                </a:solidFill>
              </a:rPr>
              <a:t>José de Espronceda</a:t>
            </a:r>
            <a:endParaRPr i="1"/>
          </a:p>
        </p:txBody>
      </p:sp>
      <p:sp>
        <p:nvSpPr>
          <p:cNvPr id="132" name="Google Shape;132;p12"/>
          <p:cNvSpPr txBox="1">
            <a:spLocks noGrp="1"/>
          </p:cNvSpPr>
          <p:nvPr>
            <p:ph type="body" idx="1"/>
          </p:nvPr>
        </p:nvSpPr>
        <p:spPr>
          <a:xfrm>
            <a:off x="311700" y="1097125"/>
            <a:ext cx="8520600" cy="39051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Char char="●"/>
            </a:pPr>
            <a:r>
              <a:rPr lang="zh-TW" sz="1400" b="1" dirty="0">
                <a:solidFill>
                  <a:schemeClr val="dk1"/>
                </a:solidFill>
              </a:rPr>
              <a:t>La vida errante en el barco es cómoda para él.</a:t>
            </a:r>
            <a:endParaRPr sz="1400" b="1" dirty="0">
              <a:solidFill>
                <a:schemeClr val="dk1"/>
              </a:solidFill>
            </a:endParaRPr>
          </a:p>
          <a:p>
            <a:pPr marL="457200" lvl="0" indent="0" algn="l" rtl="0">
              <a:lnSpc>
                <a:spcPct val="150000"/>
              </a:lnSpc>
              <a:spcBef>
                <a:spcPts val="0"/>
              </a:spcBef>
              <a:spcAft>
                <a:spcPts val="0"/>
              </a:spcAft>
              <a:buNone/>
            </a:pPr>
            <a:endParaRPr sz="800" dirty="0">
              <a:solidFill>
                <a:schemeClr val="dk1"/>
              </a:solidFill>
            </a:endParaRPr>
          </a:p>
          <a:p>
            <a:pPr marL="457200" lvl="0" indent="-323850" algn="l" rtl="0">
              <a:lnSpc>
                <a:spcPct val="100000"/>
              </a:lnSpc>
              <a:spcBef>
                <a:spcPts val="0"/>
              </a:spcBef>
              <a:spcAft>
                <a:spcPts val="0"/>
              </a:spcAft>
              <a:buClr>
                <a:schemeClr val="dk1"/>
              </a:buClr>
              <a:buSzPts val="1500"/>
              <a:buChar char="●"/>
            </a:pPr>
            <a:r>
              <a:rPr lang="zh-TW" sz="1500" b="1" i="1" dirty="0">
                <a:solidFill>
                  <a:srgbClr val="0645AD"/>
                </a:solidFill>
              </a:rPr>
              <a:t>Y si caigo, / ¿qué es la vida? / Por perdida / ya la di, /  cuando el yugo / del esclavo, / como un bravo / sacudí.</a:t>
            </a:r>
            <a:endParaRPr sz="1500" i="1" dirty="0">
              <a:solidFill>
                <a:schemeClr val="dk1"/>
              </a:solidFill>
            </a:endParaRPr>
          </a:p>
          <a:p>
            <a:pPr marL="914400" lvl="0" indent="0" algn="l" rtl="0">
              <a:lnSpc>
                <a:spcPct val="100000"/>
              </a:lnSpc>
              <a:spcBef>
                <a:spcPts val="0"/>
              </a:spcBef>
              <a:spcAft>
                <a:spcPts val="0"/>
              </a:spcAft>
              <a:buNone/>
            </a:pPr>
            <a:endParaRPr sz="800" i="1" dirty="0">
              <a:solidFill>
                <a:schemeClr val="dk1"/>
              </a:solidFill>
            </a:endParaRPr>
          </a:p>
          <a:p>
            <a:pPr marL="914400" lvl="0" indent="-317500" algn="l" rtl="0">
              <a:lnSpc>
                <a:spcPct val="115000"/>
              </a:lnSpc>
              <a:spcBef>
                <a:spcPts val="0"/>
              </a:spcBef>
              <a:spcAft>
                <a:spcPts val="0"/>
              </a:spcAft>
              <a:buSzPts val="1400"/>
              <a:buChar char="●"/>
            </a:pPr>
            <a:r>
              <a:rPr lang="zh-TW" sz="1400" dirty="0">
                <a:solidFill>
                  <a:schemeClr val="dk1"/>
                </a:solidFill>
              </a:rPr>
              <a:t>Esperonceda cree que en su vida no tenía nada que perder, pero aspiraba a tener libertad, por eso , dijo “sacudí el yugo del esclavo”. No quería ser esclavo de nada ni de nadie.</a:t>
            </a:r>
            <a:r>
              <a:rPr lang="zh-TW" sz="1400" dirty="0">
                <a:solidFill>
                  <a:schemeClr val="accent1"/>
                </a:solidFill>
              </a:rPr>
              <a:t> </a:t>
            </a:r>
            <a:endParaRPr sz="1400" dirty="0">
              <a:solidFill>
                <a:schemeClr val="accent1"/>
              </a:solidFill>
            </a:endParaRPr>
          </a:p>
          <a:p>
            <a:pPr marL="0" lvl="0" indent="0" algn="l" rtl="0">
              <a:lnSpc>
                <a:spcPct val="115000"/>
              </a:lnSpc>
              <a:spcBef>
                <a:spcPts val="0"/>
              </a:spcBef>
              <a:spcAft>
                <a:spcPts val="0"/>
              </a:spcAft>
              <a:buNone/>
            </a:pPr>
            <a:endParaRPr sz="800" dirty="0">
              <a:solidFill>
                <a:schemeClr val="accent1"/>
              </a:solidFill>
            </a:endParaRPr>
          </a:p>
          <a:p>
            <a:pPr marL="457200" lvl="0" indent="-323850" algn="l" rtl="0">
              <a:lnSpc>
                <a:spcPct val="100000"/>
              </a:lnSpc>
              <a:spcBef>
                <a:spcPts val="0"/>
              </a:spcBef>
              <a:spcAft>
                <a:spcPts val="0"/>
              </a:spcAft>
              <a:buClr>
                <a:schemeClr val="dk1"/>
              </a:buClr>
              <a:buSzPts val="1500"/>
              <a:buChar char="●"/>
            </a:pPr>
            <a:r>
              <a:rPr lang="zh-TW" sz="1500" b="1" i="1" dirty="0">
                <a:solidFill>
                  <a:srgbClr val="0645AD"/>
                </a:solidFill>
              </a:rPr>
              <a:t>Sentenciado estoy a muerte. / Yo me río; / no me abandone la suerte, / y al mismo que me condena / colgaré de alguna entena / quizá en su propio navío.</a:t>
            </a:r>
            <a:endParaRPr sz="1500" i="1" dirty="0">
              <a:solidFill>
                <a:schemeClr val="dk1"/>
              </a:solidFill>
            </a:endParaRPr>
          </a:p>
          <a:p>
            <a:pPr marL="457200" lvl="0" indent="0" algn="l" rtl="0">
              <a:lnSpc>
                <a:spcPct val="100000"/>
              </a:lnSpc>
              <a:spcBef>
                <a:spcPts val="0"/>
              </a:spcBef>
              <a:spcAft>
                <a:spcPts val="0"/>
              </a:spcAft>
              <a:buNone/>
            </a:pPr>
            <a:endParaRPr sz="800" dirty="0">
              <a:solidFill>
                <a:schemeClr val="dk1"/>
              </a:solidFill>
            </a:endParaRPr>
          </a:p>
          <a:p>
            <a:pPr marL="914400" lvl="1" indent="-304800" algn="l" rtl="0">
              <a:lnSpc>
                <a:spcPct val="150000"/>
              </a:lnSpc>
              <a:spcBef>
                <a:spcPts val="0"/>
              </a:spcBef>
              <a:spcAft>
                <a:spcPts val="0"/>
              </a:spcAft>
              <a:buClr>
                <a:schemeClr val="dk1"/>
              </a:buClr>
              <a:buSzPts val="1200"/>
              <a:buChar char="○"/>
            </a:pPr>
            <a:r>
              <a:rPr lang="zh-TW" dirty="0">
                <a:solidFill>
                  <a:schemeClr val="dk1"/>
                </a:solidFill>
              </a:rPr>
              <a:t>La atitud que enfrentó </a:t>
            </a:r>
            <a:r>
              <a:rPr lang="es-ES" altLang="zh-TW" dirty="0">
                <a:solidFill>
                  <a:schemeClr val="dk1"/>
                </a:solidFill>
              </a:rPr>
              <a:t>a </a:t>
            </a:r>
            <a:r>
              <a:rPr lang="zh-TW" dirty="0">
                <a:solidFill>
                  <a:schemeClr val="dk1"/>
                </a:solidFill>
              </a:rPr>
              <a:t>la muerte </a:t>
            </a:r>
            <a:r>
              <a:rPr lang="es-ES" altLang="zh-TW" dirty="0">
                <a:solidFill>
                  <a:schemeClr val="dk1"/>
                </a:solidFill>
              </a:rPr>
              <a:t>era</a:t>
            </a:r>
            <a:r>
              <a:rPr lang="zh-TW" dirty="0">
                <a:solidFill>
                  <a:schemeClr val="dk1"/>
                </a:solidFill>
              </a:rPr>
              <a:t> dinámic</a:t>
            </a:r>
            <a:r>
              <a:rPr lang="es-ES" altLang="zh-TW" dirty="0">
                <a:solidFill>
                  <a:schemeClr val="dk1"/>
                </a:solidFill>
              </a:rPr>
              <a:t>a</a:t>
            </a:r>
            <a:r>
              <a:rPr lang="zh-TW" dirty="0">
                <a:solidFill>
                  <a:schemeClr val="dk1"/>
                </a:solidFill>
              </a:rPr>
              <a:t>. La primera reacción de Espronceda </a:t>
            </a:r>
            <a:r>
              <a:rPr lang="es-ES" altLang="zh-TW" dirty="0">
                <a:solidFill>
                  <a:schemeClr val="dk1"/>
                </a:solidFill>
              </a:rPr>
              <a:t>fue</a:t>
            </a:r>
            <a:r>
              <a:rPr lang="zh-TW" dirty="0">
                <a:solidFill>
                  <a:schemeClr val="dk1"/>
                </a:solidFill>
              </a:rPr>
              <a:t> “Yo me río”, m</a:t>
            </a:r>
            <a:r>
              <a:rPr lang="es-ES" altLang="zh-TW" dirty="0" err="1">
                <a:solidFill>
                  <a:schemeClr val="dk1"/>
                </a:solidFill>
              </a:rPr>
              <a:t>ostró</a:t>
            </a:r>
            <a:r>
              <a:rPr lang="zh-TW" dirty="0">
                <a:solidFill>
                  <a:schemeClr val="dk1"/>
                </a:solidFill>
              </a:rPr>
              <a:t> que no </a:t>
            </a:r>
            <a:r>
              <a:rPr lang="es-ES" altLang="zh-TW" dirty="0">
                <a:solidFill>
                  <a:schemeClr val="dk1"/>
                </a:solidFill>
              </a:rPr>
              <a:t>le </a:t>
            </a:r>
            <a:r>
              <a:rPr lang="es-ES" altLang="zh-TW" dirty="0" err="1">
                <a:solidFill>
                  <a:schemeClr val="dk1"/>
                </a:solidFill>
              </a:rPr>
              <a:t>tem</a:t>
            </a:r>
            <a:r>
              <a:rPr lang="en-US" altLang="zh-TW" dirty="0" err="1">
                <a:solidFill>
                  <a:schemeClr val="dk1"/>
                </a:solidFill>
              </a:rPr>
              <a:t>ía</a:t>
            </a:r>
            <a:r>
              <a:rPr lang="zh-TW" dirty="0">
                <a:solidFill>
                  <a:schemeClr val="dk1"/>
                </a:solidFill>
              </a:rPr>
              <a:t> a la muerte.</a:t>
            </a:r>
            <a:endParaRPr dirty="0">
              <a:solidFill>
                <a:schemeClr val="dk1"/>
              </a:solidFill>
            </a:endParaRPr>
          </a:p>
          <a:p>
            <a:pPr marL="914400" lvl="1" indent="-304800" algn="l" rtl="0">
              <a:lnSpc>
                <a:spcPct val="150000"/>
              </a:lnSpc>
              <a:spcBef>
                <a:spcPts val="0"/>
              </a:spcBef>
              <a:spcAft>
                <a:spcPts val="0"/>
              </a:spcAft>
              <a:buClr>
                <a:schemeClr val="dk1"/>
              </a:buClr>
              <a:buSzPts val="1200"/>
              <a:buChar char="○"/>
            </a:pPr>
            <a:r>
              <a:rPr lang="zh-TW" dirty="0">
                <a:solidFill>
                  <a:schemeClr val="dk1"/>
                </a:solidFill>
              </a:rPr>
              <a:t>Después, él dijo “Colgaré un palo largo en el propio navío de la suerte”. Muestra que negó a obedecer la suerte, y pensó luchar contra el destino. </a:t>
            </a:r>
            <a:endParaRPr sz="1200" dirty="0">
              <a:solidFill>
                <a:schemeClr val="dk1"/>
              </a:solidFill>
            </a:endParaRPr>
          </a:p>
        </p:txBody>
      </p:sp>
      <p:pic>
        <p:nvPicPr>
          <p:cNvPr id="133" name="Google Shape;133;p12"/>
          <p:cNvPicPr preferRelativeResize="0"/>
          <p:nvPr/>
        </p:nvPicPr>
        <p:blipFill rotWithShape="1">
          <a:blip r:embed="rId4">
            <a:alphaModFix/>
          </a:blip>
          <a:srcRect/>
          <a:stretch/>
        </p:blipFill>
        <p:spPr>
          <a:xfrm>
            <a:off x="247025" y="160675"/>
            <a:ext cx="639150" cy="85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3"/>
          <p:cNvPicPr preferRelativeResize="0"/>
          <p:nvPr/>
        </p:nvPicPr>
        <p:blipFill rotWithShape="1">
          <a:blip r:embed="rId3">
            <a:alphaModFix amt="20000"/>
          </a:blip>
          <a:srcRect t="15290"/>
          <a:stretch/>
        </p:blipFill>
        <p:spPr>
          <a:xfrm>
            <a:off x="-12" y="0"/>
            <a:ext cx="9144003" cy="5143500"/>
          </a:xfrm>
          <a:prstGeom prst="rect">
            <a:avLst/>
          </a:prstGeom>
          <a:noFill/>
          <a:ln>
            <a:noFill/>
          </a:ln>
        </p:spPr>
      </p:pic>
      <p:sp>
        <p:nvSpPr>
          <p:cNvPr id="139" name="Google Shape;139;p13"/>
          <p:cNvSpPr txBox="1">
            <a:spLocks noGrp="1"/>
          </p:cNvSpPr>
          <p:nvPr>
            <p:ph type="title"/>
          </p:nvPr>
        </p:nvSpPr>
        <p:spPr>
          <a:xfrm>
            <a:off x="5535074" y="1190440"/>
            <a:ext cx="27321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SzPct val="172839"/>
              <a:buNone/>
            </a:pPr>
            <a:r>
              <a:rPr lang="zh-TW" sz="1800" b="1" i="1" dirty="0">
                <a:solidFill>
                  <a:srgbClr val="0B5394"/>
                </a:solidFill>
              </a:rPr>
              <a:t>José de Espronceda</a:t>
            </a:r>
            <a:endParaRPr i="1" dirty="0"/>
          </a:p>
        </p:txBody>
      </p:sp>
      <p:pic>
        <p:nvPicPr>
          <p:cNvPr id="140" name="Google Shape;140;p13"/>
          <p:cNvPicPr preferRelativeResize="0"/>
          <p:nvPr/>
        </p:nvPicPr>
        <p:blipFill rotWithShape="1">
          <a:blip r:embed="rId4">
            <a:alphaModFix/>
          </a:blip>
          <a:srcRect/>
          <a:stretch/>
        </p:blipFill>
        <p:spPr>
          <a:xfrm>
            <a:off x="6581550" y="284400"/>
            <a:ext cx="639149" cy="857050"/>
          </a:xfrm>
          <a:prstGeom prst="rect">
            <a:avLst/>
          </a:prstGeom>
          <a:noFill/>
          <a:ln>
            <a:noFill/>
          </a:ln>
        </p:spPr>
      </p:pic>
      <p:pic>
        <p:nvPicPr>
          <p:cNvPr id="141" name="Google Shape;141;p13"/>
          <p:cNvPicPr preferRelativeResize="0"/>
          <p:nvPr/>
        </p:nvPicPr>
        <p:blipFill rotWithShape="1">
          <a:blip r:embed="rId5">
            <a:alphaModFix/>
          </a:blip>
          <a:srcRect b="12966"/>
          <a:stretch/>
        </p:blipFill>
        <p:spPr>
          <a:xfrm>
            <a:off x="3208675" y="288013"/>
            <a:ext cx="677399" cy="887925"/>
          </a:xfrm>
          <a:prstGeom prst="rect">
            <a:avLst/>
          </a:prstGeom>
          <a:noFill/>
          <a:ln>
            <a:noFill/>
          </a:ln>
        </p:spPr>
      </p:pic>
      <p:sp>
        <p:nvSpPr>
          <p:cNvPr id="142" name="Google Shape;142;p13"/>
          <p:cNvSpPr txBox="1">
            <a:spLocks noGrp="1"/>
          </p:cNvSpPr>
          <p:nvPr>
            <p:ph type="title"/>
          </p:nvPr>
        </p:nvSpPr>
        <p:spPr>
          <a:xfrm>
            <a:off x="2340174" y="1152104"/>
            <a:ext cx="24144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1200"/>
              </a:spcAft>
              <a:buSzPct val="172839"/>
              <a:buNone/>
            </a:pPr>
            <a:r>
              <a:rPr lang="zh-TW" sz="1800" b="1" i="1" dirty="0">
                <a:solidFill>
                  <a:srgbClr val="0B5394"/>
                </a:solidFill>
              </a:rPr>
              <a:t>Fray Luis de León</a:t>
            </a:r>
            <a:endParaRPr dirty="0"/>
          </a:p>
        </p:txBody>
      </p:sp>
      <p:graphicFrame>
        <p:nvGraphicFramePr>
          <p:cNvPr id="143" name="Google Shape;143;p13"/>
          <p:cNvGraphicFramePr/>
          <p:nvPr>
            <p:extLst>
              <p:ext uri="{D42A27DB-BD31-4B8C-83A1-F6EECF244321}">
                <p14:modId xmlns:p14="http://schemas.microsoft.com/office/powerpoint/2010/main" val="224879554"/>
              </p:ext>
            </p:extLst>
          </p:nvPr>
        </p:nvGraphicFramePr>
        <p:xfrm>
          <a:off x="388751" y="1620730"/>
          <a:ext cx="8366475" cy="3379480"/>
        </p:xfrm>
        <a:graphic>
          <a:graphicData uri="http://schemas.openxmlformats.org/drawingml/2006/table">
            <a:tbl>
              <a:tblPr>
                <a:noFill/>
                <a:tableStyleId>{33E5C909-3CF4-4DFA-83B6-51956EE14A92}</a:tableStyleId>
              </a:tblPr>
              <a:tblGrid>
                <a:gridCol w="1641900">
                  <a:extLst>
                    <a:ext uri="{9D8B030D-6E8A-4147-A177-3AD203B41FA5}">
                      <a16:colId xmlns:a16="http://schemas.microsoft.com/office/drawing/2014/main" val="20000"/>
                    </a:ext>
                  </a:extLst>
                </a:gridCol>
                <a:gridCol w="3391741">
                  <a:extLst>
                    <a:ext uri="{9D8B030D-6E8A-4147-A177-3AD203B41FA5}">
                      <a16:colId xmlns:a16="http://schemas.microsoft.com/office/drawing/2014/main" val="20001"/>
                    </a:ext>
                  </a:extLst>
                </a:gridCol>
                <a:gridCol w="3332834">
                  <a:extLst>
                    <a:ext uri="{9D8B030D-6E8A-4147-A177-3AD203B41FA5}">
                      <a16:colId xmlns:a16="http://schemas.microsoft.com/office/drawing/2014/main" val="20002"/>
                    </a:ext>
                  </a:extLst>
                </a:gridCol>
              </a:tblGrid>
              <a:tr h="412050">
                <a:tc>
                  <a:txBody>
                    <a:bodyPr/>
                    <a:lstStyle/>
                    <a:p>
                      <a:pPr marL="0" marR="0" lvl="0" indent="0" algn="l" rtl="0">
                        <a:lnSpc>
                          <a:spcPct val="100000"/>
                        </a:lnSpc>
                        <a:spcBef>
                          <a:spcPts val="0"/>
                        </a:spcBef>
                        <a:spcAft>
                          <a:spcPts val="0"/>
                        </a:spcAft>
                        <a:buClr>
                          <a:srgbClr val="000000"/>
                        </a:buClr>
                        <a:buSzPts val="1400"/>
                        <a:buFont typeface="Arial"/>
                        <a:buNone/>
                      </a:pPr>
                      <a:r>
                        <a:rPr lang="zh-TW" sz="1400" u="none" strike="noStrike" cap="none"/>
                        <a:t>Estilo</a:t>
                      </a:r>
                      <a:endParaRPr sz="1400"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zh-TW" sz="1400" u="none" strike="noStrike" cap="none"/>
                        <a:t>Renacimiento</a:t>
                      </a:r>
                      <a:endParaRPr sz="1400"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zh-TW" sz="1400" u="none" strike="noStrike" cap="none" dirty="0"/>
                        <a:t>Romanticismo</a:t>
                      </a:r>
                      <a:endParaRPr sz="1400" u="none" strike="noStrike" cap="none" dirty="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33925">
                <a:tc>
                  <a:txBody>
                    <a:bodyPr/>
                    <a:lstStyle/>
                    <a:p>
                      <a:pPr marL="0" marR="0" lvl="0" indent="0" algn="l" rtl="0">
                        <a:lnSpc>
                          <a:spcPct val="100000"/>
                        </a:lnSpc>
                        <a:spcBef>
                          <a:spcPts val="0"/>
                        </a:spcBef>
                        <a:spcAft>
                          <a:spcPts val="0"/>
                        </a:spcAft>
                        <a:buClr>
                          <a:srgbClr val="000000"/>
                        </a:buClr>
                        <a:buSzPts val="1400"/>
                        <a:buFont typeface="Arial"/>
                        <a:buNone/>
                      </a:pPr>
                      <a:r>
                        <a:rPr lang="zh-TW" sz="1400" u="none" strike="noStrike" cap="none"/>
                        <a:t>La actitud con el “exilio” (retiro)</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zh-TW" sz="1400" u="none" strike="noStrike" cap="none"/>
                        <a:t>Estático</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zh-TW" sz="1400" u="none" strike="noStrike" cap="none"/>
                        <a:t>Dinámico</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55825">
                <a:tc>
                  <a:txBody>
                    <a:bodyPr/>
                    <a:lstStyle/>
                    <a:p>
                      <a:pPr marL="0" marR="0" lvl="0" indent="0" algn="l" rtl="0">
                        <a:lnSpc>
                          <a:spcPct val="100000"/>
                        </a:lnSpc>
                        <a:spcBef>
                          <a:spcPts val="0"/>
                        </a:spcBef>
                        <a:spcAft>
                          <a:spcPts val="0"/>
                        </a:spcAft>
                        <a:buClr>
                          <a:srgbClr val="000000"/>
                        </a:buClr>
                        <a:buSzPts val="1400"/>
                        <a:buFont typeface="Arial"/>
                        <a:buNone/>
                      </a:pPr>
                      <a:r>
                        <a:rPr lang="zh-TW" sz="1400" u="none" strike="noStrike" cap="none" dirty="0"/>
                        <a:t>Manera de tratar con</a:t>
                      </a:r>
                      <a:r>
                        <a:rPr lang="zh-TW" dirty="0"/>
                        <a:t> los problemas</a:t>
                      </a:r>
                      <a:endParaRPr sz="1400" u="none" strike="noStrike" cap="none"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zh-TW" dirty="0"/>
                        <a:t>Eligió huirse del mundo material y del poder; retirarse al mundo natural y espiritual</a:t>
                      </a:r>
                      <a:r>
                        <a:rPr lang="zh-TW" sz="1400" u="none" strike="noStrike" cap="none" dirty="0">
                          <a:solidFill>
                            <a:schemeClr val="accent1"/>
                          </a:solidFill>
                        </a:rPr>
                        <a:t> </a:t>
                      </a:r>
                      <a:endParaRPr sz="1400" u="none" strike="noStrike" cap="none" dirty="0">
                        <a:solidFill>
                          <a:schemeClr val="accen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zh-TW"/>
                        <a:t>Mostró su valor ante sus enemigos, el absolutismo del país y la muerte.</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426400">
                <a:tc>
                  <a:txBody>
                    <a:bodyPr/>
                    <a:lstStyle/>
                    <a:p>
                      <a:pPr marL="0" marR="0" lvl="0" indent="0" algn="l" rtl="0">
                        <a:lnSpc>
                          <a:spcPct val="100000"/>
                        </a:lnSpc>
                        <a:spcBef>
                          <a:spcPts val="0"/>
                        </a:spcBef>
                        <a:spcAft>
                          <a:spcPts val="0"/>
                        </a:spcAft>
                        <a:buClr>
                          <a:srgbClr val="000000"/>
                        </a:buClr>
                        <a:buSzPts val="1400"/>
                        <a:buFont typeface="Arial"/>
                        <a:buNone/>
                      </a:pPr>
                      <a:r>
                        <a:rPr lang="zh-TW" sz="1400" u="none" strike="noStrike" cap="none"/>
                        <a:t>La mentalidad</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s-ES" sz="1200" b="1" dirty="0"/>
                        <a:t>Una mentalidad sosegada y disciplinada</a:t>
                      </a:r>
                    </a:p>
                    <a:p>
                      <a:pPr marL="0" marR="0" lvl="0" indent="0" algn="l" rtl="0">
                        <a:lnSpc>
                          <a:spcPct val="100000"/>
                        </a:lnSpc>
                        <a:spcBef>
                          <a:spcPts val="0"/>
                        </a:spcBef>
                        <a:spcAft>
                          <a:spcPts val="0"/>
                        </a:spcAft>
                        <a:buClr>
                          <a:srgbClr val="000000"/>
                        </a:buClr>
                        <a:buSzPts val="1400"/>
                        <a:buFont typeface="Arial"/>
                        <a:buNone/>
                      </a:pPr>
                      <a:endParaRPr sz="1200" dirty="0"/>
                    </a:p>
                    <a:p>
                      <a:pPr marL="0" marR="0" lvl="0" indent="0" algn="l" rtl="0">
                        <a:lnSpc>
                          <a:spcPct val="100000"/>
                        </a:lnSpc>
                        <a:spcBef>
                          <a:spcPts val="0"/>
                        </a:spcBef>
                        <a:spcAft>
                          <a:spcPts val="0"/>
                        </a:spcAft>
                        <a:buClr>
                          <a:srgbClr val="000000"/>
                        </a:buClr>
                        <a:buSzPts val="1400"/>
                        <a:buFont typeface="Arial"/>
                        <a:buNone/>
                      </a:pPr>
                      <a:r>
                        <a:rPr lang="zh-TW" sz="1300" dirty="0"/>
                        <a:t>Cuando Fray hacía este poema, </a:t>
                      </a:r>
                      <a:r>
                        <a:rPr lang="es-ES" altLang="zh-TW" sz="1300" dirty="0"/>
                        <a:t>no </a:t>
                      </a:r>
                      <a:r>
                        <a:rPr lang="zh-TW" sz="1300" dirty="0"/>
                        <a:t>tenía </a:t>
                      </a:r>
                      <a:r>
                        <a:rPr lang="es-ES" altLang="zh-TW" sz="1300" dirty="0"/>
                        <a:t>buena</a:t>
                      </a:r>
                      <a:r>
                        <a:rPr lang="zh-TW" sz="1300" dirty="0"/>
                        <a:t> relación con las personas en </a:t>
                      </a:r>
                      <a:r>
                        <a:rPr lang="es-ES" altLang="zh-TW" sz="1300" dirty="0"/>
                        <a:t>la corte</a:t>
                      </a:r>
                      <a:r>
                        <a:rPr lang="zh-TW" sz="1300" dirty="0"/>
                        <a:t>. Rodeado de </a:t>
                      </a:r>
                      <a:r>
                        <a:rPr lang="es-ES" altLang="zh-TW" sz="1300" dirty="0"/>
                        <a:t>los envidiosos</a:t>
                      </a:r>
                      <a:r>
                        <a:rPr lang="zh-TW" sz="1300" dirty="0"/>
                        <a:t>, Fray vivía bajo </a:t>
                      </a:r>
                      <a:r>
                        <a:rPr lang="es-ES" altLang="zh-TW" sz="1300" dirty="0"/>
                        <a:t>una sensación de inseguridad. </a:t>
                      </a:r>
                      <a:endParaRPr sz="13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s-ES" sz="1200" b="1" dirty="0"/>
                        <a:t>Una mentalidad dinámica y rebelde</a:t>
                      </a:r>
                      <a:endParaRPr sz="1200" b="1" dirty="0"/>
                    </a:p>
                    <a:p>
                      <a:pPr marL="0" marR="0" lvl="0" indent="0" algn="l" rtl="0">
                        <a:lnSpc>
                          <a:spcPct val="100000"/>
                        </a:lnSpc>
                        <a:spcBef>
                          <a:spcPts val="0"/>
                        </a:spcBef>
                        <a:spcAft>
                          <a:spcPts val="0"/>
                        </a:spcAft>
                        <a:buClr>
                          <a:srgbClr val="000000"/>
                        </a:buClr>
                        <a:buSzPts val="1400"/>
                        <a:buFont typeface="Arial"/>
                        <a:buNone/>
                      </a:pPr>
                      <a:endParaRPr lang="es-ES" altLang="zh-TW" sz="1300" dirty="0"/>
                    </a:p>
                    <a:p>
                      <a:pPr marL="0" marR="0" lvl="0" indent="0" algn="l" rtl="0">
                        <a:lnSpc>
                          <a:spcPct val="100000"/>
                        </a:lnSpc>
                        <a:spcBef>
                          <a:spcPts val="0"/>
                        </a:spcBef>
                        <a:spcAft>
                          <a:spcPts val="0"/>
                        </a:spcAft>
                        <a:buClr>
                          <a:srgbClr val="000000"/>
                        </a:buClr>
                        <a:buSzPts val="1400"/>
                        <a:buFont typeface="Arial"/>
                        <a:buNone/>
                      </a:pPr>
                      <a:r>
                        <a:rPr lang="zh-TW" sz="1300" dirty="0"/>
                        <a:t>No dejó </a:t>
                      </a:r>
                      <a:r>
                        <a:rPr lang="es-ES" altLang="zh-TW" sz="1300" dirty="0"/>
                        <a:t>su esfuerzo </a:t>
                      </a:r>
                      <a:r>
                        <a:rPr lang="zh-TW" sz="1300" dirty="0"/>
                        <a:t>a rebelarse contra el régimen, </a:t>
                      </a:r>
                      <a:r>
                        <a:rPr lang="es-ES" altLang="zh-TW" sz="1300" dirty="0"/>
                        <a:t>no está seguro de su seguridad</a:t>
                      </a:r>
                      <a:r>
                        <a:rPr lang="zh-TW" sz="1300" dirty="0"/>
                        <a:t>. Pero su mentalidad está segur</a:t>
                      </a:r>
                      <a:r>
                        <a:rPr lang="es-ES" altLang="zh-TW" sz="1300" dirty="0"/>
                        <a:t>a</a:t>
                      </a:r>
                      <a:r>
                        <a:rPr lang="zh-TW" sz="1300" dirty="0"/>
                        <a:t>, creyendo que él pudó conquistar todo el mundo.</a:t>
                      </a:r>
                      <a:endParaRPr sz="13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44" name="Google Shape;144;p13"/>
          <p:cNvSpPr txBox="1">
            <a:spLocks noGrp="1"/>
          </p:cNvSpPr>
          <p:nvPr>
            <p:ph type="title"/>
          </p:nvPr>
        </p:nvSpPr>
        <p:spPr>
          <a:xfrm>
            <a:off x="202925" y="140225"/>
            <a:ext cx="1724700" cy="572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990"/>
              <a:buNone/>
            </a:pPr>
            <a:r>
              <a:rPr lang="zh-TW" sz="2020" b="1"/>
              <a:t>Conclusión</a:t>
            </a:r>
            <a:endParaRPr sz="202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zh-TW" dirty="0"/>
              <a:t>Fin</a:t>
            </a:r>
            <a:endParaRPr dirty="0"/>
          </a:p>
          <a:p>
            <a:pPr marL="0" lvl="0" indent="0" algn="ctr" rtl="0">
              <a:lnSpc>
                <a:spcPct val="100000"/>
              </a:lnSpc>
              <a:spcBef>
                <a:spcPts val="0"/>
              </a:spcBef>
              <a:spcAft>
                <a:spcPts val="0"/>
              </a:spcAft>
              <a:buSzPct val="111111"/>
              <a:buNone/>
            </a:pPr>
            <a:endParaRPr dirty="0"/>
          </a:p>
          <a:p>
            <a:pPr marL="0" lvl="0" indent="0" algn="ctr" rtl="0">
              <a:lnSpc>
                <a:spcPct val="100000"/>
              </a:lnSpc>
              <a:spcBef>
                <a:spcPts val="0"/>
              </a:spcBef>
              <a:spcAft>
                <a:spcPts val="0"/>
              </a:spcAft>
              <a:buSzPct val="111111"/>
              <a:buNone/>
            </a:pPr>
            <a:r>
              <a:rPr lang="zh-TW" dirty="0"/>
              <a:t>¡Muchas </a:t>
            </a:r>
            <a:r>
              <a:rPr lang="es-ES" altLang="zh-TW" dirty="0"/>
              <a:t>g</a:t>
            </a:r>
            <a:r>
              <a:rPr lang="zh-TW" dirty="0"/>
              <a:t>racias!</a:t>
            </a:r>
            <a:endParaRPr dirty="0"/>
          </a:p>
        </p:txBody>
      </p:sp>
      <p:pic>
        <p:nvPicPr>
          <p:cNvPr id="150" name="Google Shape;150;p14"/>
          <p:cNvPicPr preferRelativeResize="0"/>
          <p:nvPr/>
        </p:nvPicPr>
        <p:blipFill rotWithShape="1">
          <a:blip r:embed="rId3">
            <a:alphaModFix amt="30000"/>
          </a:blip>
          <a:srcRect t="7998" b="5330"/>
          <a:stretch/>
        </p:blipFill>
        <p:spPr>
          <a:xfrm>
            <a:off x="-3" y="0"/>
            <a:ext cx="9144003"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2"/>
          <p:cNvPicPr preferRelativeResize="0"/>
          <p:nvPr/>
        </p:nvPicPr>
        <p:blipFill rotWithShape="1">
          <a:blip r:embed="rId3">
            <a:alphaModFix amt="39000"/>
          </a:blip>
          <a:srcRect b="7799"/>
          <a:stretch/>
        </p:blipFill>
        <p:spPr>
          <a:xfrm>
            <a:off x="0" y="-475501"/>
            <a:ext cx="9144003" cy="5618999"/>
          </a:xfrm>
          <a:prstGeom prst="rect">
            <a:avLst/>
          </a:prstGeom>
          <a:noFill/>
          <a:ln>
            <a:noFill/>
          </a:ln>
        </p:spPr>
      </p:pic>
      <p:sp>
        <p:nvSpPr>
          <p:cNvPr id="62" name="Google Shape;62;p2"/>
          <p:cNvSpPr txBox="1">
            <a:spLocks noGrp="1"/>
          </p:cNvSpPr>
          <p:nvPr>
            <p:ph type="title"/>
          </p:nvPr>
        </p:nvSpPr>
        <p:spPr>
          <a:xfrm>
            <a:off x="0" y="3418875"/>
            <a:ext cx="85206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zh-TW"/>
              <a:t>Fray Luis de León</a:t>
            </a:r>
            <a:endParaRPr/>
          </a:p>
          <a:p>
            <a:pPr marL="0" lvl="0" indent="0" algn="ctr" rtl="0">
              <a:lnSpc>
                <a:spcPct val="100000"/>
              </a:lnSpc>
              <a:spcBef>
                <a:spcPts val="0"/>
              </a:spcBef>
              <a:spcAft>
                <a:spcPts val="0"/>
              </a:spcAft>
              <a:buSzPct val="176522"/>
              <a:buNone/>
            </a:pPr>
            <a:r>
              <a:rPr lang="zh-TW" sz="2266"/>
              <a:t>1527 o 1528-1591</a:t>
            </a:r>
            <a:r>
              <a:rPr lang="zh-TW"/>
              <a:t> </a:t>
            </a:r>
            <a:endParaRPr/>
          </a:p>
        </p:txBody>
      </p:sp>
      <p:pic>
        <p:nvPicPr>
          <p:cNvPr id="63" name="Google Shape;63;p2"/>
          <p:cNvPicPr preferRelativeResize="0"/>
          <p:nvPr/>
        </p:nvPicPr>
        <p:blipFill rotWithShape="1">
          <a:blip r:embed="rId4">
            <a:alphaModFix/>
          </a:blip>
          <a:srcRect/>
          <a:stretch/>
        </p:blipFill>
        <p:spPr>
          <a:xfrm>
            <a:off x="3423150" y="441125"/>
            <a:ext cx="1826250" cy="275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3"/>
          <p:cNvPicPr preferRelativeResize="0"/>
          <p:nvPr/>
        </p:nvPicPr>
        <p:blipFill rotWithShape="1">
          <a:blip r:embed="rId3">
            <a:alphaModFix amt="20000"/>
          </a:blip>
          <a:srcRect t="15604"/>
          <a:stretch/>
        </p:blipFill>
        <p:spPr>
          <a:xfrm>
            <a:off x="0" y="-2"/>
            <a:ext cx="9144003" cy="5143501"/>
          </a:xfrm>
          <a:prstGeom prst="rect">
            <a:avLst/>
          </a:prstGeom>
          <a:noFill/>
          <a:ln>
            <a:noFill/>
          </a:ln>
        </p:spPr>
      </p:pic>
      <p:sp>
        <p:nvSpPr>
          <p:cNvPr id="69" name="Google Shape;69;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6419"/>
              <a:buNone/>
            </a:pPr>
            <a:r>
              <a:rPr lang="zh-TW"/>
              <a:t>Introducción </a:t>
            </a:r>
            <a:endParaRPr sz="3600"/>
          </a:p>
          <a:p>
            <a:pPr marL="0" lvl="0" indent="0" algn="l" rtl="0">
              <a:lnSpc>
                <a:spcPct val="100000"/>
              </a:lnSpc>
              <a:spcBef>
                <a:spcPts val="0"/>
              </a:spcBef>
              <a:spcAft>
                <a:spcPts val="0"/>
              </a:spcAft>
              <a:buClr>
                <a:schemeClr val="dk1"/>
              </a:buClr>
              <a:buSzPct val="39285"/>
              <a:buFont typeface="Arial"/>
              <a:buNone/>
            </a:pPr>
            <a:endParaRPr/>
          </a:p>
        </p:txBody>
      </p:sp>
      <p:sp>
        <p:nvSpPr>
          <p:cNvPr id="70" name="Google Shape;70;p3"/>
          <p:cNvSpPr txBox="1">
            <a:spLocks noGrp="1"/>
          </p:cNvSpPr>
          <p:nvPr>
            <p:ph type="body" idx="1"/>
          </p:nvPr>
        </p:nvSpPr>
        <p:spPr>
          <a:xfrm>
            <a:off x="311700" y="1058700"/>
            <a:ext cx="8520600" cy="4084800"/>
          </a:xfrm>
          <a:prstGeom prst="rect">
            <a:avLst/>
          </a:prstGeom>
          <a:noFill/>
          <a:ln>
            <a:noFill/>
          </a:ln>
        </p:spPr>
        <p:txBody>
          <a:bodyPr spcFirstLastPara="1" wrap="square" lIns="91425" tIns="91425" rIns="91425" bIns="91425" anchor="t" anchorCtr="0">
            <a:normAutofit fontScale="92500" lnSpcReduction="20000"/>
          </a:bodyPr>
          <a:lstStyle/>
          <a:p>
            <a:pPr marL="457200" lvl="0" indent="-342900" algn="l" rtl="0">
              <a:lnSpc>
                <a:spcPct val="150000"/>
              </a:lnSpc>
              <a:spcBef>
                <a:spcPts val="0"/>
              </a:spcBef>
              <a:spcAft>
                <a:spcPts val="0"/>
              </a:spcAft>
              <a:buSzPct val="108108"/>
              <a:buChar char="●"/>
            </a:pPr>
            <a:r>
              <a:rPr lang="zh-TW" dirty="0"/>
              <a:t>Uno de los poetas más importantes del </a:t>
            </a:r>
            <a:r>
              <a:rPr lang="zh-TW" b="1" dirty="0"/>
              <a:t>Renacimiento español.</a:t>
            </a:r>
            <a:endParaRPr b="1" dirty="0"/>
          </a:p>
          <a:p>
            <a:pPr marL="457200" lvl="0" indent="-342900" algn="l" rtl="0">
              <a:lnSpc>
                <a:spcPct val="150000"/>
              </a:lnSpc>
              <a:spcBef>
                <a:spcPts val="0"/>
              </a:spcBef>
              <a:spcAft>
                <a:spcPts val="0"/>
              </a:spcAft>
              <a:buSzPct val="108108"/>
              <a:buChar char="●"/>
            </a:pPr>
            <a:r>
              <a:rPr lang="zh-TW" dirty="0"/>
              <a:t>Vivió en el siglo XVI y, bajo de las actitudes sociales de </a:t>
            </a:r>
            <a:r>
              <a:rPr lang="zh-TW" b="1" dirty="0"/>
              <a:t>la Contrarreforma.</a:t>
            </a:r>
            <a:endParaRPr dirty="0"/>
          </a:p>
          <a:p>
            <a:pPr marL="457200" lvl="0" indent="-342900" algn="l" rtl="0">
              <a:lnSpc>
                <a:spcPct val="150000"/>
              </a:lnSpc>
              <a:spcBef>
                <a:spcPts val="0"/>
              </a:spcBef>
              <a:spcAft>
                <a:spcPts val="0"/>
              </a:spcAft>
              <a:buSzPct val="108108"/>
              <a:buChar char="●"/>
            </a:pPr>
            <a:r>
              <a:rPr lang="zh-TW" dirty="0"/>
              <a:t>Le atrajo la ojeriza de los patronos de la Inquisición y </a:t>
            </a:r>
            <a:r>
              <a:rPr lang="zh-TW" b="1" dirty="0"/>
              <a:t>lo metieron en la cárcel durante casi cinco años.</a:t>
            </a:r>
            <a:endParaRPr b="1" dirty="0"/>
          </a:p>
          <a:p>
            <a:pPr marL="457200" lvl="0" indent="-342900" algn="l" rtl="0">
              <a:lnSpc>
                <a:spcPct val="150000"/>
              </a:lnSpc>
              <a:spcBef>
                <a:spcPts val="0"/>
              </a:spcBef>
              <a:spcAft>
                <a:spcPts val="0"/>
              </a:spcAft>
              <a:buSzPct val="108108"/>
              <a:buChar char="●"/>
            </a:pPr>
            <a:r>
              <a:rPr lang="zh-TW" b="1" dirty="0"/>
              <a:t>Porque había traducido el </a:t>
            </a:r>
            <a:r>
              <a:rPr lang="zh-TW" b="1" i="1" dirty="0"/>
              <a:t>Cantar de los Cantares, </a:t>
            </a:r>
            <a:r>
              <a:rPr lang="zh-TW" b="1" dirty="0"/>
              <a:t>un texto bíblico</a:t>
            </a:r>
            <a:r>
              <a:rPr lang="zh-TW" b="1" i="1" dirty="0"/>
              <a:t>,</a:t>
            </a:r>
            <a:r>
              <a:rPr lang="zh-TW" b="1" dirty="0"/>
              <a:t> a la lengua vulgar sin licencia.</a:t>
            </a:r>
            <a:endParaRPr dirty="0"/>
          </a:p>
          <a:p>
            <a:pPr marL="457200" lvl="0" indent="-342900" algn="l" rtl="0">
              <a:lnSpc>
                <a:spcPct val="150000"/>
              </a:lnSpc>
              <a:spcBef>
                <a:spcPts val="0"/>
              </a:spcBef>
              <a:spcAft>
                <a:spcPts val="0"/>
              </a:spcAft>
              <a:buSzPct val="108108"/>
              <a:buChar char="●"/>
            </a:pPr>
            <a:r>
              <a:rPr lang="zh-TW" dirty="0"/>
              <a:t>Los cinco años en </a:t>
            </a:r>
            <a:r>
              <a:rPr lang="es-ES" altLang="zh-TW" dirty="0"/>
              <a:t>la</a:t>
            </a:r>
            <a:r>
              <a:rPr lang="zh-TW" dirty="0"/>
              <a:t> cárcel demostró que Fray se había sufrido</a:t>
            </a:r>
            <a:r>
              <a:rPr lang="zh-TW" b="1" dirty="0"/>
              <a:t> </a:t>
            </a:r>
            <a:r>
              <a:rPr lang="zh-TW" dirty="0"/>
              <a:t>la persecución política.</a:t>
            </a:r>
            <a:endParaRPr b="1" dirty="0"/>
          </a:p>
          <a:p>
            <a:pPr marL="457200" lvl="0" indent="-342900" algn="l" rtl="0">
              <a:lnSpc>
                <a:spcPct val="150000"/>
              </a:lnSpc>
              <a:spcBef>
                <a:spcPts val="0"/>
              </a:spcBef>
              <a:spcAft>
                <a:spcPts val="0"/>
              </a:spcAft>
              <a:buSzPct val="108108"/>
              <a:buChar char="●"/>
            </a:pPr>
            <a:r>
              <a:rPr lang="zh-TW" b="1" i="1" dirty="0">
                <a:solidFill>
                  <a:srgbClr val="0B5394"/>
                </a:solidFill>
              </a:rPr>
              <a:t>Oda I – “</a:t>
            </a:r>
            <a:r>
              <a:rPr lang="zh-TW" b="1" dirty="0">
                <a:solidFill>
                  <a:srgbClr val="0B5394"/>
                </a:solidFill>
              </a:rPr>
              <a:t>Vida retirada”</a:t>
            </a:r>
            <a:r>
              <a:rPr lang="zh-TW" b="1" dirty="0">
                <a:solidFill>
                  <a:srgbClr val="0645AD"/>
                </a:solidFill>
              </a:rPr>
              <a:t>,</a:t>
            </a:r>
            <a:r>
              <a:rPr lang="zh-TW" dirty="0"/>
              <a:t> fue escrita </a:t>
            </a:r>
            <a:r>
              <a:rPr lang="zh-TW" b="1" dirty="0"/>
              <a:t>antes de la época de la cárcel</a:t>
            </a:r>
            <a:r>
              <a:rPr lang="zh-TW" dirty="0"/>
              <a:t>, para expresar el deseo de </a:t>
            </a:r>
            <a:r>
              <a:rPr lang="zh-TW" b="1" dirty="0"/>
              <a:t>alejarse de</a:t>
            </a:r>
            <a:r>
              <a:rPr lang="es-ES" altLang="zh-TW" b="1" dirty="0"/>
              <a:t> la realidad </a:t>
            </a:r>
            <a:r>
              <a:rPr lang="zh-TW" b="1" dirty="0"/>
              <a:t>exterior</a:t>
            </a:r>
            <a:r>
              <a:rPr lang="zh-TW" dirty="0"/>
              <a:t>, también inició </a:t>
            </a:r>
            <a:r>
              <a:rPr lang="zh-TW" b="1" dirty="0"/>
              <a:t>un exilio mental.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4"/>
          <p:cNvPicPr preferRelativeResize="0"/>
          <p:nvPr/>
        </p:nvPicPr>
        <p:blipFill rotWithShape="1">
          <a:blip r:embed="rId3">
            <a:alphaModFix amt="50000"/>
          </a:blip>
          <a:srcRect t="13942" b="1662"/>
          <a:stretch/>
        </p:blipFill>
        <p:spPr>
          <a:xfrm>
            <a:off x="0" y="0"/>
            <a:ext cx="9144003" cy="5143501"/>
          </a:xfrm>
          <a:prstGeom prst="rect">
            <a:avLst/>
          </a:prstGeom>
          <a:noFill/>
          <a:ln>
            <a:noFill/>
          </a:ln>
        </p:spPr>
      </p:pic>
      <p:sp>
        <p:nvSpPr>
          <p:cNvPr id="76" name="Google Shape;76;p4"/>
          <p:cNvSpPr txBox="1">
            <a:spLocks noGrp="1"/>
          </p:cNvSpPr>
          <p:nvPr>
            <p:ph type="title"/>
          </p:nvPr>
        </p:nvSpPr>
        <p:spPr>
          <a:xfrm>
            <a:off x="62250" y="3606550"/>
            <a:ext cx="85206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zh-TW"/>
              <a:t>José de Espronceda</a:t>
            </a:r>
            <a:endParaRPr/>
          </a:p>
          <a:p>
            <a:pPr marL="0" lvl="0" indent="0" algn="ctr" rtl="0">
              <a:lnSpc>
                <a:spcPct val="100000"/>
              </a:lnSpc>
              <a:spcBef>
                <a:spcPts val="0"/>
              </a:spcBef>
              <a:spcAft>
                <a:spcPts val="0"/>
              </a:spcAft>
              <a:buClr>
                <a:schemeClr val="dk1"/>
              </a:buClr>
              <a:buSzPct val="48529"/>
              <a:buFont typeface="Arial"/>
              <a:buNone/>
            </a:pPr>
            <a:r>
              <a:rPr lang="zh-TW" sz="2266"/>
              <a:t>1808-1842</a:t>
            </a:r>
            <a:endParaRPr sz="2266"/>
          </a:p>
          <a:p>
            <a:pPr marL="0" lvl="0" indent="0" algn="ctr" rtl="0">
              <a:lnSpc>
                <a:spcPct val="100000"/>
              </a:lnSpc>
              <a:spcBef>
                <a:spcPts val="0"/>
              </a:spcBef>
              <a:spcAft>
                <a:spcPts val="0"/>
              </a:spcAft>
              <a:buSzPct val="111111"/>
              <a:buNone/>
            </a:pPr>
            <a:endParaRPr/>
          </a:p>
        </p:txBody>
      </p:sp>
      <p:pic>
        <p:nvPicPr>
          <p:cNvPr id="77" name="Google Shape;77;p4"/>
          <p:cNvPicPr preferRelativeResize="0"/>
          <p:nvPr/>
        </p:nvPicPr>
        <p:blipFill rotWithShape="1">
          <a:blip r:embed="rId4">
            <a:alphaModFix/>
          </a:blip>
          <a:srcRect/>
          <a:stretch/>
        </p:blipFill>
        <p:spPr>
          <a:xfrm>
            <a:off x="3352550" y="397000"/>
            <a:ext cx="2020350" cy="270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3">
            <a:alphaModFix amt="20000"/>
          </a:blip>
          <a:srcRect t="13942" b="1662"/>
          <a:stretch/>
        </p:blipFill>
        <p:spPr>
          <a:xfrm>
            <a:off x="0" y="0"/>
            <a:ext cx="9144003" cy="5143501"/>
          </a:xfrm>
          <a:prstGeom prst="rect">
            <a:avLst/>
          </a:prstGeom>
          <a:noFill/>
          <a:ln>
            <a:noFill/>
          </a:ln>
        </p:spPr>
      </p:pic>
      <p:sp>
        <p:nvSpPr>
          <p:cNvPr id="83" name="Google Shape;8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t>Introducción</a:t>
            </a:r>
            <a:endParaRPr/>
          </a:p>
        </p:txBody>
      </p:sp>
      <p:sp>
        <p:nvSpPr>
          <p:cNvPr id="84" name="Google Shape;8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50000"/>
              </a:lnSpc>
              <a:spcBef>
                <a:spcPts val="0"/>
              </a:spcBef>
              <a:spcAft>
                <a:spcPts val="0"/>
              </a:spcAft>
              <a:buSzPts val="1800"/>
              <a:buChar char="●"/>
            </a:pPr>
            <a:r>
              <a:rPr lang="zh-TW" dirty="0">
                <a:solidFill>
                  <a:srgbClr val="404040"/>
                </a:solidFill>
              </a:rPr>
              <a:t>Uno de los más conocidos del </a:t>
            </a:r>
            <a:r>
              <a:rPr lang="zh-TW" b="1" dirty="0">
                <a:solidFill>
                  <a:srgbClr val="404040"/>
                </a:solidFill>
              </a:rPr>
              <a:t>romanticismo español.</a:t>
            </a:r>
            <a:endParaRPr b="1" dirty="0">
              <a:solidFill>
                <a:srgbClr val="404040"/>
              </a:solidFill>
            </a:endParaRPr>
          </a:p>
          <a:p>
            <a:pPr marL="457200" lvl="0" indent="-342900" algn="l" rtl="0">
              <a:lnSpc>
                <a:spcPct val="150000"/>
              </a:lnSpc>
              <a:spcBef>
                <a:spcPts val="0"/>
              </a:spcBef>
              <a:spcAft>
                <a:spcPts val="0"/>
              </a:spcAft>
              <a:buClr>
                <a:srgbClr val="404040"/>
              </a:buClr>
              <a:buSzPts val="1800"/>
              <a:buChar char="●"/>
            </a:pPr>
            <a:r>
              <a:rPr lang="zh-TW" dirty="0">
                <a:solidFill>
                  <a:srgbClr val="404040"/>
                </a:solidFill>
              </a:rPr>
              <a:t>Cuando Espronceda tenía solamente</a:t>
            </a:r>
            <a:r>
              <a:rPr lang="zh-TW" b="1" dirty="0">
                <a:solidFill>
                  <a:srgbClr val="404040"/>
                </a:solidFill>
              </a:rPr>
              <a:t> 15 años</a:t>
            </a:r>
            <a:r>
              <a:rPr lang="zh-TW" dirty="0">
                <a:solidFill>
                  <a:srgbClr val="404040"/>
                </a:solidFill>
              </a:rPr>
              <a:t>, se incorporó a la sociedad secreta para </a:t>
            </a:r>
            <a:r>
              <a:rPr lang="zh-TW" b="1" dirty="0">
                <a:solidFill>
                  <a:srgbClr val="404040"/>
                </a:solidFill>
              </a:rPr>
              <a:t>vencer el absolutismo</a:t>
            </a:r>
            <a:r>
              <a:rPr lang="zh-TW" dirty="0">
                <a:solidFill>
                  <a:srgbClr val="404040"/>
                </a:solidFill>
              </a:rPr>
              <a:t>.Por lo que </a:t>
            </a:r>
            <a:r>
              <a:rPr lang="es-ES" altLang="zh-TW" b="1" dirty="0">
                <a:solidFill>
                  <a:srgbClr val="404040"/>
                </a:solidFill>
              </a:rPr>
              <a:t>fue condenado a la </a:t>
            </a:r>
            <a:r>
              <a:rPr lang="zh-TW" b="1" dirty="0">
                <a:solidFill>
                  <a:srgbClr val="404040"/>
                </a:solidFill>
              </a:rPr>
              <a:t>cárcel . </a:t>
            </a:r>
            <a:r>
              <a:rPr lang="zh-TW" dirty="0">
                <a:solidFill>
                  <a:srgbClr val="404040"/>
                </a:solidFill>
              </a:rPr>
              <a:t>Después, vivió exiliado largas temporadas en Lisboa, Londres y París.</a:t>
            </a:r>
            <a:endParaRPr dirty="0"/>
          </a:p>
          <a:p>
            <a:pPr marL="457200" lvl="0" indent="-342900" algn="l" rtl="0">
              <a:lnSpc>
                <a:spcPct val="150000"/>
              </a:lnSpc>
              <a:spcBef>
                <a:spcPts val="0"/>
              </a:spcBef>
              <a:spcAft>
                <a:spcPts val="0"/>
              </a:spcAft>
              <a:buClr>
                <a:srgbClr val="404040"/>
              </a:buClr>
              <a:buSzPts val="1800"/>
              <a:buChar char="●"/>
            </a:pPr>
            <a:r>
              <a:rPr lang="zh-TW" dirty="0">
                <a:solidFill>
                  <a:srgbClr val="404040"/>
                </a:solidFill>
              </a:rPr>
              <a:t>En 1834, por la guerra carlista, Espronceda era desterrado una otra vez.</a:t>
            </a:r>
            <a:endParaRPr dirty="0"/>
          </a:p>
          <a:p>
            <a:pPr marL="457200" lvl="0" indent="-342900" algn="l" rtl="0">
              <a:lnSpc>
                <a:spcPct val="150000"/>
              </a:lnSpc>
              <a:spcBef>
                <a:spcPts val="0"/>
              </a:spcBef>
              <a:spcAft>
                <a:spcPts val="0"/>
              </a:spcAft>
              <a:buClr>
                <a:srgbClr val="404040"/>
              </a:buClr>
              <a:buSzPts val="1800"/>
              <a:buChar char="●"/>
            </a:pPr>
            <a:r>
              <a:rPr lang="zh-TW" b="1" i="1" dirty="0">
                <a:solidFill>
                  <a:srgbClr val="0B5394"/>
                </a:solidFill>
              </a:rPr>
              <a:t>“</a:t>
            </a:r>
            <a:r>
              <a:rPr lang="es-ES" altLang="zh-TW" b="1" dirty="0">
                <a:solidFill>
                  <a:srgbClr val="0B5394"/>
                </a:solidFill>
              </a:rPr>
              <a:t>C</a:t>
            </a:r>
            <a:r>
              <a:rPr lang="zh-TW" b="1" dirty="0">
                <a:solidFill>
                  <a:srgbClr val="0B5394"/>
                </a:solidFill>
              </a:rPr>
              <a:t>anción del pirata</a:t>
            </a:r>
            <a:r>
              <a:rPr lang="zh-TW" b="1" i="1" dirty="0">
                <a:solidFill>
                  <a:srgbClr val="0B5394"/>
                </a:solidFill>
              </a:rPr>
              <a:t>”</a:t>
            </a:r>
            <a:r>
              <a:rPr lang="zh-TW" b="1" dirty="0">
                <a:solidFill>
                  <a:srgbClr val="0B5394"/>
                </a:solidFill>
              </a:rPr>
              <a:t>  </a:t>
            </a:r>
            <a:r>
              <a:rPr lang="zh-TW" dirty="0">
                <a:solidFill>
                  <a:srgbClr val="404040"/>
                </a:solidFill>
              </a:rPr>
              <a:t>fue escrita en 1836 con su espíritu rebelde y aventurero. Aunque sufrió exilio varias veces, en este poema no </a:t>
            </a:r>
            <a:r>
              <a:rPr lang="es-ES" altLang="zh-TW" dirty="0">
                <a:solidFill>
                  <a:srgbClr val="404040"/>
                </a:solidFill>
              </a:rPr>
              <a:t>se reveló </a:t>
            </a:r>
            <a:r>
              <a:rPr lang="zh-TW" dirty="0">
                <a:solidFill>
                  <a:srgbClr val="404040"/>
                </a:solidFill>
              </a:rPr>
              <a:t> nada </a:t>
            </a:r>
            <a:r>
              <a:rPr lang="es-ES" altLang="zh-TW" dirty="0">
                <a:solidFill>
                  <a:srgbClr val="404040"/>
                </a:solidFill>
              </a:rPr>
              <a:t>deprimido</a:t>
            </a:r>
            <a:r>
              <a:rPr lang="zh-TW" dirty="0">
                <a:solidFill>
                  <a:srgbClr val="404040"/>
                </a:solidFill>
              </a:rPr>
              <a:t> o frustrado.</a:t>
            </a:r>
            <a:endParaRPr dirty="0">
              <a:solidFill>
                <a:srgbClr val="40404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6"/>
          <p:cNvPicPr preferRelativeResize="0"/>
          <p:nvPr/>
        </p:nvPicPr>
        <p:blipFill rotWithShape="1">
          <a:blip r:embed="rId3">
            <a:alphaModFix amt="20000"/>
          </a:blip>
          <a:srcRect/>
          <a:stretch/>
        </p:blipFill>
        <p:spPr>
          <a:xfrm>
            <a:off x="0" y="4465"/>
            <a:ext cx="9144003" cy="5134572"/>
          </a:xfrm>
          <a:prstGeom prst="rect">
            <a:avLst/>
          </a:prstGeom>
          <a:noFill/>
          <a:ln>
            <a:noFill/>
          </a:ln>
        </p:spPr>
      </p:pic>
      <p:sp>
        <p:nvSpPr>
          <p:cNvPr id="90" name="Google Shape;90;p6"/>
          <p:cNvSpPr txBox="1">
            <a:spLocks noGrp="1"/>
          </p:cNvSpPr>
          <p:nvPr>
            <p:ph type="title"/>
          </p:nvPr>
        </p:nvSpPr>
        <p:spPr>
          <a:xfrm>
            <a:off x="311700" y="1561575"/>
            <a:ext cx="8520600" cy="17046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50000"/>
              </a:lnSpc>
              <a:spcBef>
                <a:spcPts val="0"/>
              </a:spcBef>
              <a:spcAft>
                <a:spcPts val="0"/>
              </a:spcAft>
              <a:buSzPct val="150943"/>
              <a:buNone/>
            </a:pPr>
            <a:r>
              <a:rPr lang="zh-TW" sz="2650" dirty="0"/>
              <a:t>Entre </a:t>
            </a:r>
            <a:r>
              <a:rPr lang="zh-TW" sz="2650" b="1" i="1" dirty="0">
                <a:solidFill>
                  <a:srgbClr val="0B5394"/>
                </a:solidFill>
              </a:rPr>
              <a:t>Oda I – “</a:t>
            </a:r>
            <a:r>
              <a:rPr lang="zh-TW" sz="2650" b="1" dirty="0">
                <a:solidFill>
                  <a:srgbClr val="0B5394"/>
                </a:solidFill>
              </a:rPr>
              <a:t>Vida retirada” y</a:t>
            </a:r>
            <a:r>
              <a:rPr lang="zh-TW" sz="2650" b="1" i="1" dirty="0">
                <a:solidFill>
                  <a:srgbClr val="0B5394"/>
                </a:solidFill>
              </a:rPr>
              <a:t> “</a:t>
            </a:r>
            <a:r>
              <a:rPr lang="es-ES" altLang="zh-TW" sz="2650" b="1" dirty="0">
                <a:solidFill>
                  <a:srgbClr val="0B5394"/>
                </a:solidFill>
              </a:rPr>
              <a:t>C</a:t>
            </a:r>
            <a:r>
              <a:rPr lang="zh-TW" sz="2650" b="1" dirty="0">
                <a:solidFill>
                  <a:srgbClr val="0B5394"/>
                </a:solidFill>
              </a:rPr>
              <a:t>anción del pirata”</a:t>
            </a:r>
            <a:endParaRPr sz="2650" dirty="0"/>
          </a:p>
          <a:p>
            <a:pPr marL="0" lvl="0" indent="0" algn="ctr" rtl="0">
              <a:lnSpc>
                <a:spcPct val="150000"/>
              </a:lnSpc>
              <a:spcBef>
                <a:spcPts val="0"/>
              </a:spcBef>
              <a:spcAft>
                <a:spcPts val="0"/>
              </a:spcAft>
              <a:buSzPct val="150943"/>
              <a:buNone/>
            </a:pPr>
            <a:r>
              <a:rPr lang="zh-TW" sz="2650" dirty="0"/>
              <a:t>dos significados distintos</a:t>
            </a:r>
            <a:endParaRPr sz="2650" dirty="0"/>
          </a:p>
          <a:p>
            <a:pPr marL="0" lvl="0" indent="0" algn="ctr" rtl="0">
              <a:lnSpc>
                <a:spcPct val="150000"/>
              </a:lnSpc>
              <a:spcBef>
                <a:spcPts val="0"/>
              </a:spcBef>
              <a:spcAft>
                <a:spcPts val="0"/>
              </a:spcAft>
              <a:buSzPct val="150943"/>
              <a:buNone/>
            </a:pPr>
            <a:r>
              <a:rPr lang="zh-TW" sz="2650" dirty="0"/>
              <a:t> </a:t>
            </a:r>
            <a:r>
              <a:rPr lang="zh-TW" sz="2761" dirty="0"/>
              <a:t>del mar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7"/>
          <p:cNvPicPr preferRelativeResize="0"/>
          <p:nvPr/>
        </p:nvPicPr>
        <p:blipFill rotWithShape="1">
          <a:blip r:embed="rId3">
            <a:alphaModFix amt="30000"/>
          </a:blip>
          <a:srcRect t="3207" b="12389"/>
          <a:stretch/>
        </p:blipFill>
        <p:spPr>
          <a:xfrm>
            <a:off x="0" y="0"/>
            <a:ext cx="9144000" cy="5143500"/>
          </a:xfrm>
          <a:prstGeom prst="rect">
            <a:avLst/>
          </a:prstGeom>
          <a:noFill/>
          <a:ln>
            <a:noFill/>
          </a:ln>
        </p:spPr>
      </p:pic>
      <p:sp>
        <p:nvSpPr>
          <p:cNvPr id="96" name="Google Shape;96;p7"/>
          <p:cNvSpPr txBox="1">
            <a:spLocks noGrp="1"/>
          </p:cNvSpPr>
          <p:nvPr>
            <p:ph type="title"/>
          </p:nvPr>
        </p:nvSpPr>
        <p:spPr>
          <a:xfrm>
            <a:off x="384852" y="1594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200"/>
              </a:spcAft>
              <a:buSzPts val="2800"/>
              <a:buNone/>
            </a:pPr>
            <a:r>
              <a:rPr lang="zh-TW" sz="1800" b="1" dirty="0">
                <a:solidFill>
                  <a:srgbClr val="0B5394"/>
                </a:solidFill>
              </a:rPr>
              <a:t>¿</a:t>
            </a:r>
            <a:r>
              <a:rPr lang="es-ES" altLang="zh-TW" sz="1800" b="1" dirty="0">
                <a:solidFill>
                  <a:srgbClr val="0B5394"/>
                </a:solidFill>
              </a:rPr>
              <a:t>Qué significa el </a:t>
            </a:r>
            <a:r>
              <a:rPr lang="zh-TW" sz="1800" b="1" dirty="0">
                <a:solidFill>
                  <a:srgbClr val="0B5394"/>
                </a:solidFill>
              </a:rPr>
              <a:t>mar en </a:t>
            </a:r>
            <a:r>
              <a:rPr lang="zh-TW" sz="1800" b="1" i="1" dirty="0">
                <a:solidFill>
                  <a:srgbClr val="0B5394"/>
                </a:solidFill>
              </a:rPr>
              <a:t>Oda I</a:t>
            </a:r>
            <a:r>
              <a:rPr lang="zh-TW" sz="1800" b="1" dirty="0">
                <a:solidFill>
                  <a:srgbClr val="0B5394"/>
                </a:solidFill>
              </a:rPr>
              <a:t> – “Vida retirada”?</a:t>
            </a:r>
            <a:endParaRPr sz="1800" b="1" dirty="0">
              <a:solidFill>
                <a:srgbClr val="0B5394"/>
              </a:solidFill>
            </a:endParaRPr>
          </a:p>
        </p:txBody>
      </p:sp>
      <p:sp>
        <p:nvSpPr>
          <p:cNvPr id="97" name="Google Shape;97;p7"/>
          <p:cNvSpPr txBox="1">
            <a:spLocks noGrp="1"/>
          </p:cNvSpPr>
          <p:nvPr>
            <p:ph type="body" idx="1"/>
          </p:nvPr>
        </p:nvSpPr>
        <p:spPr>
          <a:xfrm>
            <a:off x="219456" y="415866"/>
            <a:ext cx="8520600" cy="4682100"/>
          </a:xfrm>
          <a:prstGeom prst="rect">
            <a:avLst/>
          </a:prstGeom>
          <a:noFill/>
          <a:ln>
            <a:noFill/>
          </a:ln>
        </p:spPr>
        <p:txBody>
          <a:bodyPr spcFirstLastPara="1" wrap="square" lIns="91425" tIns="91425" rIns="91425" bIns="91425" anchor="t" anchorCtr="0">
            <a:normAutofit fontScale="55000" lnSpcReduction="20000"/>
          </a:bodyPr>
          <a:lstStyle/>
          <a:p>
            <a:pPr marL="457200" lvl="0" indent="-317182" algn="l" rtl="0">
              <a:lnSpc>
                <a:spcPct val="150000"/>
              </a:lnSpc>
              <a:spcBef>
                <a:spcPts val="0"/>
              </a:spcBef>
              <a:spcAft>
                <a:spcPts val="0"/>
              </a:spcAft>
              <a:buClr>
                <a:schemeClr val="dk1"/>
              </a:buClr>
              <a:buSzPct val="100000"/>
              <a:buChar char="●"/>
            </a:pPr>
            <a:endParaRPr lang="es-ES" altLang="zh-TW" b="1" dirty="0">
              <a:solidFill>
                <a:schemeClr val="dk1"/>
              </a:solidFill>
            </a:endParaRPr>
          </a:p>
          <a:p>
            <a:pPr marL="457200" lvl="0" indent="-317182" algn="l" rtl="0">
              <a:lnSpc>
                <a:spcPct val="150000"/>
              </a:lnSpc>
              <a:spcBef>
                <a:spcPts val="0"/>
              </a:spcBef>
              <a:spcAft>
                <a:spcPts val="0"/>
              </a:spcAft>
              <a:buClr>
                <a:schemeClr val="dk1"/>
              </a:buClr>
              <a:buSzPct val="100000"/>
              <a:buChar char="●"/>
            </a:pPr>
            <a:r>
              <a:rPr lang="zh-TW" sz="2200" b="1" dirty="0">
                <a:solidFill>
                  <a:schemeClr val="dk1"/>
                </a:solidFill>
              </a:rPr>
              <a:t>El mar es como un ambiente político mal</a:t>
            </a:r>
            <a:r>
              <a:rPr lang="es-ES" altLang="zh-TW" sz="2200" b="1" dirty="0">
                <a:solidFill>
                  <a:schemeClr val="dk1"/>
                </a:solidFill>
              </a:rPr>
              <a:t>o</a:t>
            </a:r>
            <a:r>
              <a:rPr lang="zh-TW" sz="2200" b="1" dirty="0">
                <a:solidFill>
                  <a:schemeClr val="dk1"/>
                </a:solidFill>
              </a:rPr>
              <a:t>.</a:t>
            </a:r>
            <a:endParaRPr sz="2200" dirty="0">
              <a:solidFill>
                <a:schemeClr val="dk1"/>
              </a:solidFill>
            </a:endParaRPr>
          </a:p>
          <a:p>
            <a:pPr marL="114300" lvl="0" indent="0" algn="l" rtl="0">
              <a:lnSpc>
                <a:spcPct val="150000"/>
              </a:lnSpc>
              <a:spcBef>
                <a:spcPts val="0"/>
              </a:spcBef>
              <a:spcAft>
                <a:spcPts val="0"/>
              </a:spcAft>
              <a:buSzPct val="100000"/>
              <a:buNone/>
            </a:pPr>
            <a:r>
              <a:rPr lang="es-ES" altLang="zh-TW" sz="2200" b="1" i="1" dirty="0">
                <a:solidFill>
                  <a:srgbClr val="0645AD"/>
                </a:solidFill>
              </a:rPr>
              <a:t>¡Oh monte, oh, fuente, oh, río! ‘Oh secreto seguro, deleitoso! </a:t>
            </a:r>
            <a:r>
              <a:rPr lang="zh-TW" sz="2200" b="1" i="1" dirty="0">
                <a:solidFill>
                  <a:srgbClr val="0645AD"/>
                </a:solidFill>
              </a:rPr>
              <a:t>Roto casi el navío, / a vuestro almo reposo / huyo de aqueste mar tempestuoso.</a:t>
            </a:r>
            <a:endParaRPr sz="2200" b="1" dirty="0">
              <a:solidFill>
                <a:srgbClr val="0645AD"/>
              </a:solidFill>
            </a:endParaRPr>
          </a:p>
          <a:p>
            <a:pPr marL="914400" lvl="1" indent="-308768" algn="l" rtl="0">
              <a:lnSpc>
                <a:spcPct val="150000"/>
              </a:lnSpc>
              <a:spcBef>
                <a:spcPts val="0"/>
              </a:spcBef>
              <a:spcAft>
                <a:spcPts val="0"/>
              </a:spcAft>
              <a:buSzPct val="100000"/>
              <a:buChar char="●"/>
            </a:pPr>
            <a:r>
              <a:rPr lang="es-ES" altLang="zh-TW" sz="2200" dirty="0">
                <a:solidFill>
                  <a:schemeClr val="dk1"/>
                </a:solidFill>
              </a:rPr>
              <a:t>Fray Luis de León huyó del mar turbulento, que incluso destruyó el navío (acusación a la navegación española) y encontró el lugar tranquilo y seguro alrededor del monte, la fuente y el río</a:t>
            </a:r>
            <a:r>
              <a:rPr lang="zh-TW" sz="2200" b="1" dirty="0">
                <a:solidFill>
                  <a:schemeClr val="dk1"/>
                </a:solidFill>
              </a:rPr>
              <a:t>. </a:t>
            </a:r>
            <a:endParaRPr sz="2200" b="1" dirty="0">
              <a:solidFill>
                <a:schemeClr val="dk1"/>
              </a:solidFill>
            </a:endParaRPr>
          </a:p>
          <a:p>
            <a:pPr marL="914400" lvl="1" indent="-308768" algn="l" rtl="0">
              <a:lnSpc>
                <a:spcPct val="150000"/>
              </a:lnSpc>
              <a:spcBef>
                <a:spcPts val="0"/>
              </a:spcBef>
              <a:spcAft>
                <a:spcPts val="0"/>
              </a:spcAft>
              <a:buClr>
                <a:schemeClr val="dk1"/>
              </a:buClr>
              <a:buSzPct val="100000"/>
              <a:buChar char="●"/>
            </a:pPr>
            <a:r>
              <a:rPr lang="es-ES" altLang="zh-TW" sz="2200" dirty="0">
                <a:solidFill>
                  <a:schemeClr val="dk1"/>
                </a:solidFill>
              </a:rPr>
              <a:t>Quería alejarse el mundo ruidoso y de la gente codiciosa</a:t>
            </a:r>
            <a:endParaRPr sz="2200" dirty="0">
              <a:solidFill>
                <a:schemeClr val="dk1"/>
              </a:solidFill>
            </a:endParaRPr>
          </a:p>
          <a:p>
            <a:pPr marL="914400" lvl="1" indent="-308768" algn="l" rtl="0">
              <a:lnSpc>
                <a:spcPct val="150000"/>
              </a:lnSpc>
              <a:spcBef>
                <a:spcPts val="0"/>
              </a:spcBef>
              <a:spcAft>
                <a:spcPts val="0"/>
              </a:spcAft>
              <a:buSzPct val="100000"/>
              <a:buChar char="●"/>
            </a:pPr>
            <a:r>
              <a:rPr lang="zh-TW" sz="2200" b="1" dirty="0">
                <a:solidFill>
                  <a:schemeClr val="dk1"/>
                </a:solidFill>
              </a:rPr>
              <a:t>En </a:t>
            </a:r>
            <a:r>
              <a:rPr lang="es-ES" altLang="zh-TW" sz="2200" b="1" dirty="0">
                <a:solidFill>
                  <a:schemeClr val="dk1"/>
                </a:solidFill>
              </a:rPr>
              <a:t>el fondo interior de su vida</a:t>
            </a:r>
            <a:r>
              <a:rPr lang="zh-TW" sz="2200" b="1" dirty="0">
                <a:solidFill>
                  <a:schemeClr val="dk1"/>
                </a:solidFill>
              </a:rPr>
              <a:t>, </a:t>
            </a:r>
            <a:r>
              <a:rPr lang="es-ES" altLang="zh-TW" sz="2200" b="1" dirty="0">
                <a:solidFill>
                  <a:schemeClr val="dk1"/>
                </a:solidFill>
              </a:rPr>
              <a:t>estaba inquieto si no puede refugiarse en un sitio sereno para sus ejercicios espirituales</a:t>
            </a:r>
            <a:r>
              <a:rPr lang="zh-TW" sz="2200" b="1" dirty="0">
                <a:solidFill>
                  <a:schemeClr val="dk1"/>
                </a:solidFill>
              </a:rPr>
              <a:t>. </a:t>
            </a:r>
            <a:endParaRPr sz="2200" b="1" dirty="0"/>
          </a:p>
          <a:p>
            <a:pPr marL="0" lvl="1" indent="0" algn="l" rtl="0">
              <a:lnSpc>
                <a:spcPct val="150000"/>
              </a:lnSpc>
              <a:spcBef>
                <a:spcPts val="0"/>
              </a:spcBef>
              <a:spcAft>
                <a:spcPts val="0"/>
              </a:spcAft>
              <a:buSzPct val="177707"/>
              <a:buNone/>
            </a:pPr>
            <a:endParaRPr sz="1012" dirty="0">
              <a:solidFill>
                <a:schemeClr val="dk1"/>
              </a:solidFill>
            </a:endParaRPr>
          </a:p>
          <a:p>
            <a:pPr marL="114300" lvl="0" indent="0" algn="l" rtl="0">
              <a:lnSpc>
                <a:spcPct val="150000"/>
              </a:lnSpc>
              <a:spcBef>
                <a:spcPts val="0"/>
              </a:spcBef>
              <a:spcAft>
                <a:spcPts val="0"/>
              </a:spcAft>
              <a:buClr>
                <a:schemeClr val="dk1"/>
              </a:buClr>
              <a:buSzPct val="100000"/>
              <a:buNone/>
            </a:pPr>
            <a:r>
              <a:rPr lang="zh-TW" sz="2200" b="1" i="1" dirty="0">
                <a:solidFill>
                  <a:srgbClr val="0645AD"/>
                </a:solidFill>
              </a:rPr>
              <a:t>La combatida antena / cruje, y en ciega noche el claro día / se torna, al cielo suena / confusa vocería, / y la mar enriquecen a porfía.</a:t>
            </a:r>
            <a:endParaRPr sz="2200" b="1" dirty="0">
              <a:solidFill>
                <a:srgbClr val="0645AD"/>
              </a:solidFill>
            </a:endParaRPr>
          </a:p>
          <a:p>
            <a:pPr marL="914400" lvl="1" indent="-312261" algn="l" rtl="0">
              <a:lnSpc>
                <a:spcPct val="150000"/>
              </a:lnSpc>
              <a:spcBef>
                <a:spcPts val="0"/>
              </a:spcBef>
              <a:spcAft>
                <a:spcPts val="0"/>
              </a:spcAft>
              <a:buClr>
                <a:schemeClr val="dk1"/>
              </a:buClr>
              <a:buSzPct val="100000"/>
              <a:buFont typeface="Arial"/>
              <a:buChar char="●"/>
            </a:pPr>
            <a:r>
              <a:rPr lang="zh-TW" sz="2200" dirty="0">
                <a:solidFill>
                  <a:schemeClr val="dk1"/>
                </a:solidFill>
              </a:rPr>
              <a:t>Las personas luchaba</a:t>
            </a:r>
            <a:r>
              <a:rPr lang="es-ES" altLang="zh-TW" sz="2200" dirty="0">
                <a:solidFill>
                  <a:schemeClr val="dk1"/>
                </a:solidFill>
              </a:rPr>
              <a:t>n</a:t>
            </a:r>
            <a:r>
              <a:rPr lang="zh-TW" sz="2200" dirty="0">
                <a:solidFill>
                  <a:schemeClr val="dk1"/>
                </a:solidFill>
              </a:rPr>
              <a:t> por dinero y </a:t>
            </a:r>
            <a:r>
              <a:rPr lang="es-ES" altLang="zh-TW" sz="2200" dirty="0">
                <a:solidFill>
                  <a:schemeClr val="dk1"/>
                </a:solidFill>
              </a:rPr>
              <a:t>poder</a:t>
            </a:r>
            <a:r>
              <a:rPr lang="zh-TW" sz="2200" dirty="0">
                <a:solidFill>
                  <a:schemeClr val="dk1"/>
                </a:solidFill>
              </a:rPr>
              <a:t> todo el tiempo. Estaban produc</a:t>
            </a:r>
            <a:r>
              <a:rPr lang="es-ES" altLang="zh-TW" sz="2200" dirty="0" err="1">
                <a:solidFill>
                  <a:schemeClr val="dk1"/>
                </a:solidFill>
              </a:rPr>
              <a:t>iendo</a:t>
            </a:r>
            <a:r>
              <a:rPr lang="zh-TW" sz="2200" dirty="0">
                <a:solidFill>
                  <a:schemeClr val="dk1"/>
                </a:solidFill>
              </a:rPr>
              <a:t> ruidos continuamente, como las vocerías del mar, dijo “</a:t>
            </a:r>
            <a:r>
              <a:rPr lang="zh-TW" sz="2200" i="1" dirty="0">
                <a:solidFill>
                  <a:schemeClr val="dk1"/>
                </a:solidFill>
              </a:rPr>
              <a:t> cruje, y en ciega noche el claro día / se torna, al cielo suena”. </a:t>
            </a:r>
            <a:endParaRPr sz="2200" i="1" dirty="0">
              <a:solidFill>
                <a:schemeClr val="dk1"/>
              </a:solidFill>
            </a:endParaRPr>
          </a:p>
          <a:p>
            <a:pPr marL="914400" lvl="1" indent="-317182" algn="l" rtl="0">
              <a:lnSpc>
                <a:spcPct val="150000"/>
              </a:lnSpc>
              <a:spcBef>
                <a:spcPts val="0"/>
              </a:spcBef>
              <a:spcAft>
                <a:spcPts val="0"/>
              </a:spcAft>
              <a:buClr>
                <a:schemeClr val="dk1"/>
              </a:buClr>
              <a:buSzPct val="100000"/>
              <a:buChar char="●"/>
            </a:pPr>
            <a:r>
              <a:rPr lang="zh-TW" sz="2200" dirty="0">
                <a:solidFill>
                  <a:schemeClr val="dk1"/>
                </a:solidFill>
              </a:rPr>
              <a:t>Además,</a:t>
            </a:r>
            <a:r>
              <a:rPr lang="zh-TW" sz="2200" i="1" dirty="0">
                <a:solidFill>
                  <a:schemeClr val="dk1"/>
                </a:solidFill>
              </a:rPr>
              <a:t> “ confusa vocería, / y la mar enriquecen a porfía” </a:t>
            </a:r>
            <a:r>
              <a:rPr lang="zh-TW" sz="2200" dirty="0">
                <a:solidFill>
                  <a:schemeClr val="dk1"/>
                </a:solidFill>
              </a:rPr>
              <a:t> dijo que la mar ayudó a pelear más. En la mar estaba lleno de ruidos y el mar era la causa de las peleas, </a:t>
            </a:r>
            <a:r>
              <a:rPr lang="zh-TW" sz="2200" b="1" dirty="0">
                <a:solidFill>
                  <a:schemeClr val="dk1"/>
                </a:solidFill>
              </a:rPr>
              <a:t>todo era un círculo, Fray</a:t>
            </a:r>
            <a:r>
              <a:rPr lang="es-ES" altLang="zh-TW" sz="2200" b="1" dirty="0">
                <a:solidFill>
                  <a:schemeClr val="dk1"/>
                </a:solidFill>
              </a:rPr>
              <a:t> Luis</a:t>
            </a:r>
            <a:r>
              <a:rPr lang="zh-TW" sz="2200" b="1" dirty="0">
                <a:solidFill>
                  <a:schemeClr val="dk1"/>
                </a:solidFill>
              </a:rPr>
              <a:t> no podría cambiarlo, soló </a:t>
            </a:r>
            <a:r>
              <a:rPr lang="es-ES" altLang="zh-TW" sz="2200" b="1" dirty="0">
                <a:solidFill>
                  <a:schemeClr val="dk1"/>
                </a:solidFill>
              </a:rPr>
              <a:t>quería apartarse del círculo de los codiciosos</a:t>
            </a:r>
            <a:r>
              <a:rPr lang="zh-TW" sz="2200" b="1" dirty="0">
                <a:solidFill>
                  <a:schemeClr val="dk1"/>
                </a:solidFill>
              </a:rPr>
              <a:t>, buscando un paz en su mundo inte</a:t>
            </a:r>
            <a:r>
              <a:rPr lang="es-ES" altLang="zh-TW" sz="2200" b="1" dirty="0" err="1">
                <a:solidFill>
                  <a:schemeClr val="dk1"/>
                </a:solidFill>
              </a:rPr>
              <a:t>rior</a:t>
            </a:r>
            <a:endParaRPr sz="2200"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8"/>
          <p:cNvPicPr preferRelativeResize="0"/>
          <p:nvPr/>
        </p:nvPicPr>
        <p:blipFill rotWithShape="1">
          <a:blip r:embed="rId3">
            <a:alphaModFix amt="20000"/>
          </a:blip>
          <a:srcRect t="19414" b="2300"/>
          <a:stretch/>
        </p:blipFill>
        <p:spPr>
          <a:xfrm>
            <a:off x="0" y="0"/>
            <a:ext cx="9144003" cy="5167299"/>
          </a:xfrm>
          <a:prstGeom prst="rect">
            <a:avLst/>
          </a:prstGeom>
          <a:noFill/>
          <a:ln>
            <a:noFill/>
          </a:ln>
        </p:spPr>
      </p:pic>
      <p:sp>
        <p:nvSpPr>
          <p:cNvPr id="103" name="Google Shape;103;p8"/>
          <p:cNvSpPr txBox="1">
            <a:spLocks noGrp="1"/>
          </p:cNvSpPr>
          <p:nvPr>
            <p:ph type="title"/>
          </p:nvPr>
        </p:nvSpPr>
        <p:spPr>
          <a:xfrm>
            <a:off x="311700" y="30159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2800"/>
              <a:buNone/>
            </a:pPr>
            <a:r>
              <a:rPr lang="zh-TW" sz="1800" b="1" dirty="0">
                <a:solidFill>
                  <a:srgbClr val="0B5394"/>
                </a:solidFill>
              </a:rPr>
              <a:t>¿Cuál es el significado del mar en “La canción del pirata”?</a:t>
            </a:r>
            <a:endParaRPr sz="1800" b="1" dirty="0">
              <a:solidFill>
                <a:srgbClr val="0B5394"/>
              </a:solidFill>
            </a:endParaRPr>
          </a:p>
        </p:txBody>
      </p:sp>
      <p:sp>
        <p:nvSpPr>
          <p:cNvPr id="104" name="Google Shape;104;p8"/>
          <p:cNvSpPr txBox="1">
            <a:spLocks noGrp="1"/>
          </p:cNvSpPr>
          <p:nvPr>
            <p:ph type="body" idx="1"/>
          </p:nvPr>
        </p:nvSpPr>
        <p:spPr>
          <a:xfrm>
            <a:off x="311700" y="952825"/>
            <a:ext cx="8520600" cy="4049700"/>
          </a:xfrm>
          <a:prstGeom prst="rect">
            <a:avLst/>
          </a:prstGeom>
          <a:noFill/>
          <a:ln>
            <a:noFill/>
          </a:ln>
        </p:spPr>
        <p:txBody>
          <a:bodyPr spcFirstLastPara="1" wrap="square" lIns="91425" tIns="91425" rIns="91425" bIns="91425" anchor="t" anchorCtr="0">
            <a:normAutofit fontScale="92500" lnSpcReduction="10000"/>
          </a:bodyPr>
          <a:lstStyle/>
          <a:p>
            <a:pPr marL="122873" lvl="0" indent="0" algn="l" rtl="0">
              <a:lnSpc>
                <a:spcPct val="150000"/>
              </a:lnSpc>
              <a:spcBef>
                <a:spcPts val="0"/>
              </a:spcBef>
              <a:spcAft>
                <a:spcPts val="0"/>
              </a:spcAft>
              <a:buClr>
                <a:schemeClr val="dk1"/>
              </a:buClr>
              <a:buSzPct val="100000"/>
              <a:buNone/>
            </a:pPr>
            <a:r>
              <a:rPr lang="zh-TW" b="1" dirty="0">
                <a:solidFill>
                  <a:schemeClr val="dk1"/>
                </a:solidFill>
              </a:rPr>
              <a:t>El mar es como un reino de Espronceda .</a:t>
            </a:r>
            <a:endParaRPr dirty="0">
              <a:solidFill>
                <a:schemeClr val="dk1"/>
              </a:solidFill>
            </a:endParaRPr>
          </a:p>
          <a:p>
            <a:pPr marL="457200" lvl="0" indent="-220027" algn="l" rtl="0">
              <a:lnSpc>
                <a:spcPct val="150000"/>
              </a:lnSpc>
              <a:spcBef>
                <a:spcPts val="0"/>
              </a:spcBef>
              <a:spcAft>
                <a:spcPts val="0"/>
              </a:spcAft>
              <a:buClr>
                <a:schemeClr val="dk1"/>
              </a:buClr>
              <a:buSzPct val="360000"/>
              <a:buNone/>
            </a:pPr>
            <a:endParaRPr sz="500" dirty="0">
              <a:solidFill>
                <a:schemeClr val="dk1"/>
              </a:solidFill>
            </a:endParaRPr>
          </a:p>
          <a:p>
            <a:pPr marL="457200" lvl="0" indent="-325754" algn="l" rtl="0">
              <a:lnSpc>
                <a:spcPct val="150000"/>
              </a:lnSpc>
              <a:spcBef>
                <a:spcPts val="0"/>
              </a:spcBef>
              <a:spcAft>
                <a:spcPts val="0"/>
              </a:spcAft>
              <a:buClr>
                <a:schemeClr val="dk1"/>
              </a:buClr>
              <a:buSzPct val="100000"/>
              <a:buChar char="●"/>
            </a:pPr>
            <a:r>
              <a:rPr lang="zh-TW" b="1" i="1" dirty="0">
                <a:solidFill>
                  <a:srgbClr val="0645AD"/>
                </a:solidFill>
              </a:rPr>
              <a:t>Veinte presas / hemos hecho / a despecho / del inglés, / y han rendido/ sus pendones / cien naciones /  a mis pies.</a:t>
            </a:r>
            <a:endParaRPr dirty="0"/>
          </a:p>
          <a:p>
            <a:pPr marL="914400" lvl="1" indent="-327660" algn="l" rtl="0">
              <a:lnSpc>
                <a:spcPct val="150000"/>
              </a:lnSpc>
              <a:spcBef>
                <a:spcPts val="0"/>
              </a:spcBef>
              <a:spcAft>
                <a:spcPts val="0"/>
              </a:spcAft>
              <a:buClr>
                <a:schemeClr val="dk1"/>
              </a:buClr>
              <a:buSzPct val="100000"/>
              <a:buChar char="○"/>
            </a:pPr>
            <a:r>
              <a:rPr lang="zh-TW" dirty="0">
                <a:solidFill>
                  <a:schemeClr val="dk1"/>
                </a:solidFill>
              </a:rPr>
              <a:t>El mar es como un campo de batalla, como el alcance de muchas victorias. </a:t>
            </a:r>
            <a:endParaRPr dirty="0">
              <a:solidFill>
                <a:schemeClr val="dk1"/>
              </a:solidFill>
            </a:endParaRPr>
          </a:p>
          <a:p>
            <a:pPr marL="914400" lvl="1" indent="-327660" algn="l" rtl="0">
              <a:lnSpc>
                <a:spcPct val="150000"/>
              </a:lnSpc>
              <a:spcBef>
                <a:spcPts val="0"/>
              </a:spcBef>
              <a:spcAft>
                <a:spcPts val="0"/>
              </a:spcAft>
              <a:buClr>
                <a:schemeClr val="dk1"/>
              </a:buClr>
              <a:buSzPct val="100000"/>
              <a:buChar char="○"/>
            </a:pPr>
            <a:r>
              <a:rPr lang="zh-TW" dirty="0">
                <a:solidFill>
                  <a:schemeClr val="dk1"/>
                </a:solidFill>
              </a:rPr>
              <a:t>Describ</a:t>
            </a:r>
            <a:r>
              <a:rPr lang="es-ES" altLang="zh-TW" dirty="0" err="1">
                <a:solidFill>
                  <a:schemeClr val="dk1"/>
                </a:solidFill>
              </a:rPr>
              <a:t>ió</a:t>
            </a:r>
            <a:r>
              <a:rPr lang="zh-TW" dirty="0">
                <a:solidFill>
                  <a:schemeClr val="dk1"/>
                </a:solidFill>
              </a:rPr>
              <a:t> los p</a:t>
            </a:r>
            <a:r>
              <a:rPr lang="es-ES" altLang="zh-TW" dirty="0">
                <a:solidFill>
                  <a:schemeClr val="dk1"/>
                </a:solidFill>
              </a:rPr>
              <a:t>a</a:t>
            </a:r>
            <a:r>
              <a:rPr lang="zh-TW" dirty="0">
                <a:solidFill>
                  <a:schemeClr val="dk1"/>
                </a:solidFill>
              </a:rPr>
              <a:t>íses como “presas”, Espronceda era como un cazador y </a:t>
            </a:r>
            <a:r>
              <a:rPr lang="es-ES" altLang="zh-TW" dirty="0">
                <a:solidFill>
                  <a:schemeClr val="dk1"/>
                </a:solidFill>
              </a:rPr>
              <a:t>los demás estaban </a:t>
            </a:r>
            <a:r>
              <a:rPr lang="zh-TW" dirty="0">
                <a:solidFill>
                  <a:schemeClr val="dk1"/>
                </a:solidFill>
              </a:rPr>
              <a:t>bajo su control. M</a:t>
            </a:r>
            <a:r>
              <a:rPr lang="es-ES" altLang="zh-TW" dirty="0" err="1">
                <a:solidFill>
                  <a:schemeClr val="dk1"/>
                </a:solidFill>
              </a:rPr>
              <a:t>ostró</a:t>
            </a:r>
            <a:r>
              <a:rPr lang="zh-TW" dirty="0">
                <a:solidFill>
                  <a:schemeClr val="dk1"/>
                </a:solidFill>
              </a:rPr>
              <a:t> su valor y gran ambi</a:t>
            </a:r>
            <a:r>
              <a:rPr lang="es-ES" altLang="zh-TW" dirty="0" err="1">
                <a:solidFill>
                  <a:schemeClr val="dk1"/>
                </a:solidFill>
              </a:rPr>
              <a:t>ción</a:t>
            </a:r>
            <a:r>
              <a:rPr lang="zh-TW" dirty="0">
                <a:solidFill>
                  <a:schemeClr val="dk1"/>
                </a:solidFill>
              </a:rPr>
              <a:t>.</a:t>
            </a:r>
            <a:endParaRPr dirty="0">
              <a:solidFill>
                <a:schemeClr val="dk1"/>
              </a:solidFill>
            </a:endParaRPr>
          </a:p>
          <a:p>
            <a:pPr marL="457200" lvl="0" indent="-325755" algn="l" rtl="0">
              <a:lnSpc>
                <a:spcPct val="150000"/>
              </a:lnSpc>
              <a:spcBef>
                <a:spcPts val="0"/>
              </a:spcBef>
              <a:spcAft>
                <a:spcPts val="0"/>
              </a:spcAft>
              <a:buClr>
                <a:schemeClr val="dk1"/>
              </a:buClr>
              <a:buSzPct val="100000"/>
              <a:buChar char="●"/>
            </a:pPr>
            <a:r>
              <a:rPr lang="zh-TW" b="1" i="1" dirty="0">
                <a:solidFill>
                  <a:srgbClr val="0645AD"/>
                </a:solidFill>
              </a:rPr>
              <a:t>“Navega, velero mío,  / sin temor, / que mi enemigo navío, / ni tormenta, ni bonanza  / tu rumbo a torcer alcanza  / ni a sujetar tu valor. </a:t>
            </a:r>
            <a:endParaRPr dirty="0">
              <a:solidFill>
                <a:schemeClr val="dk1"/>
              </a:solidFill>
            </a:endParaRPr>
          </a:p>
          <a:p>
            <a:pPr marL="914400" lvl="1" indent="-334327" algn="l" rtl="0">
              <a:lnSpc>
                <a:spcPct val="150000"/>
              </a:lnSpc>
              <a:spcBef>
                <a:spcPts val="0"/>
              </a:spcBef>
              <a:spcAft>
                <a:spcPts val="0"/>
              </a:spcAft>
              <a:buClr>
                <a:schemeClr val="dk1"/>
              </a:buClr>
              <a:buSzPct val="128571"/>
              <a:buChar char="○"/>
            </a:pPr>
            <a:r>
              <a:rPr lang="zh-TW" dirty="0">
                <a:solidFill>
                  <a:schemeClr val="dk1"/>
                </a:solidFill>
              </a:rPr>
              <a:t>Espronceda sólo navegaba con un velero pequeño, pero su enemigo era un navío grande. En este caso, </a:t>
            </a:r>
            <a:r>
              <a:rPr lang="es-ES" altLang="zh-TW" dirty="0">
                <a:solidFill>
                  <a:schemeClr val="dk1"/>
                </a:solidFill>
              </a:rPr>
              <a:t>E</a:t>
            </a:r>
            <a:r>
              <a:rPr lang="zh-TW" dirty="0">
                <a:solidFill>
                  <a:schemeClr val="dk1"/>
                </a:solidFill>
              </a:rPr>
              <a:t>spronceda aún no tenía ningún miedo.</a:t>
            </a:r>
            <a:endParaRPr dirty="0">
              <a:solidFill>
                <a:schemeClr val="dk1"/>
              </a:solidFill>
            </a:endParaRPr>
          </a:p>
          <a:p>
            <a:pPr marL="914400" lvl="1" indent="-334327" algn="l" rtl="0">
              <a:lnSpc>
                <a:spcPct val="150000"/>
              </a:lnSpc>
              <a:spcBef>
                <a:spcPts val="0"/>
              </a:spcBef>
              <a:spcAft>
                <a:spcPts val="0"/>
              </a:spcAft>
              <a:buClr>
                <a:schemeClr val="dk1"/>
              </a:buClr>
              <a:buSzPct val="128571"/>
              <a:buChar char="○"/>
            </a:pPr>
            <a:r>
              <a:rPr lang="zh-TW" dirty="0">
                <a:solidFill>
                  <a:schemeClr val="dk1"/>
                </a:solidFill>
              </a:rPr>
              <a:t>Él no teme </a:t>
            </a:r>
            <a:r>
              <a:rPr lang="es-ES" altLang="zh-TW" dirty="0">
                <a:solidFill>
                  <a:schemeClr val="dk1"/>
                </a:solidFill>
              </a:rPr>
              <a:t>a </a:t>
            </a:r>
            <a:r>
              <a:rPr lang="zh-TW" dirty="0">
                <a:solidFill>
                  <a:schemeClr val="dk1"/>
                </a:solidFill>
              </a:rPr>
              <a:t>nadie, no </a:t>
            </a:r>
            <a:r>
              <a:rPr lang="es-ES" altLang="zh-TW" dirty="0">
                <a:solidFill>
                  <a:schemeClr val="dk1"/>
                </a:solidFill>
              </a:rPr>
              <a:t>tiene miedo a</a:t>
            </a:r>
            <a:r>
              <a:rPr lang="zh-TW" dirty="0">
                <a:solidFill>
                  <a:schemeClr val="dk1"/>
                </a:solidFill>
              </a:rPr>
              <a:t> los enemigos fuerte</a:t>
            </a:r>
            <a:r>
              <a:rPr lang="es-ES" altLang="zh-TW" dirty="0">
                <a:solidFill>
                  <a:schemeClr val="dk1"/>
                </a:solidFill>
              </a:rPr>
              <a:t>s ni tampoco </a:t>
            </a:r>
            <a:r>
              <a:rPr lang="zh-TW" dirty="0">
                <a:solidFill>
                  <a:schemeClr val="dk1"/>
                </a:solidFill>
              </a:rPr>
              <a:t>la naturaleza. Muestra que él tenía valor, no quería subordinarse a nadie.</a:t>
            </a:r>
            <a:endParaRPr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9"/>
          <p:cNvPicPr preferRelativeResize="0"/>
          <p:nvPr/>
        </p:nvPicPr>
        <p:blipFill rotWithShape="1">
          <a:blip r:embed="rId3">
            <a:alphaModFix amt="20000"/>
          </a:blip>
          <a:srcRect/>
          <a:stretch/>
        </p:blipFill>
        <p:spPr>
          <a:xfrm>
            <a:off x="0" y="4465"/>
            <a:ext cx="9144003" cy="5134572"/>
          </a:xfrm>
          <a:prstGeom prst="rect">
            <a:avLst/>
          </a:prstGeom>
          <a:noFill/>
          <a:ln>
            <a:noFill/>
          </a:ln>
        </p:spPr>
      </p:pic>
      <p:sp>
        <p:nvSpPr>
          <p:cNvPr id="110" name="Google Shape;110;p9"/>
          <p:cNvSpPr txBox="1">
            <a:spLocks noGrp="1"/>
          </p:cNvSpPr>
          <p:nvPr>
            <p:ph type="title"/>
          </p:nvPr>
        </p:nvSpPr>
        <p:spPr>
          <a:xfrm>
            <a:off x="311700" y="445025"/>
            <a:ext cx="1417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50000"/>
              </a:lnSpc>
              <a:spcBef>
                <a:spcPts val="0"/>
              </a:spcBef>
              <a:spcAft>
                <a:spcPts val="0"/>
              </a:spcAft>
              <a:buSzPct val="111111"/>
              <a:buNone/>
            </a:pPr>
            <a:r>
              <a:rPr lang="zh-TW"/>
              <a:t>Opinión</a:t>
            </a:r>
            <a:endParaRPr/>
          </a:p>
        </p:txBody>
      </p:sp>
      <p:sp>
        <p:nvSpPr>
          <p:cNvPr id="111" name="Google Shape;11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50000"/>
              </a:lnSpc>
              <a:spcBef>
                <a:spcPts val="0"/>
              </a:spcBef>
              <a:spcAft>
                <a:spcPts val="0"/>
              </a:spcAft>
              <a:buClr>
                <a:schemeClr val="dk1"/>
              </a:buClr>
              <a:buSzPct val="108108"/>
              <a:buChar char="●"/>
            </a:pPr>
            <a:r>
              <a:rPr lang="zh-TW" dirty="0">
                <a:solidFill>
                  <a:schemeClr val="dk1"/>
                </a:solidFill>
              </a:rPr>
              <a:t>Fray Luis de León pensó que la mar era un ambiante inseguro. En el poema, hablaba de un roto navío en el mar tempestuoso, que aludía a la navegación del reino español. El cierzo y ábrego están </a:t>
            </a:r>
            <a:r>
              <a:rPr lang="es-ES" altLang="zh-TW" dirty="0">
                <a:solidFill>
                  <a:schemeClr val="dk1"/>
                </a:solidFill>
              </a:rPr>
              <a:t>a su alrededor</a:t>
            </a:r>
            <a:r>
              <a:rPr lang="zh-TW" dirty="0">
                <a:solidFill>
                  <a:schemeClr val="dk1"/>
                </a:solidFill>
              </a:rPr>
              <a:t>. Y muestra que es tedioso para él soportar la molestia que le podría venir por encima o una mala saña en cualquier momento.</a:t>
            </a:r>
            <a:endParaRPr dirty="0">
              <a:solidFill>
                <a:schemeClr val="dk1"/>
              </a:solidFill>
            </a:endParaRPr>
          </a:p>
          <a:p>
            <a:pPr marL="457200" lvl="0" indent="0" algn="l" rtl="0">
              <a:lnSpc>
                <a:spcPct val="150000"/>
              </a:lnSpc>
              <a:spcBef>
                <a:spcPts val="1200"/>
              </a:spcBef>
              <a:spcAft>
                <a:spcPts val="0"/>
              </a:spcAft>
              <a:buSzPct val="108108"/>
              <a:buNone/>
            </a:pPr>
            <a:endParaRPr dirty="0">
              <a:solidFill>
                <a:schemeClr val="dk1"/>
              </a:solidFill>
            </a:endParaRPr>
          </a:p>
          <a:p>
            <a:pPr marL="457200" lvl="0" indent="-342900" algn="l" rtl="0">
              <a:lnSpc>
                <a:spcPct val="150000"/>
              </a:lnSpc>
              <a:spcBef>
                <a:spcPts val="1200"/>
              </a:spcBef>
              <a:spcAft>
                <a:spcPts val="0"/>
              </a:spcAft>
              <a:buClr>
                <a:schemeClr val="dk1"/>
              </a:buClr>
              <a:buSzPct val="108108"/>
              <a:buChar char="●"/>
            </a:pPr>
            <a:r>
              <a:rPr lang="zh-TW" dirty="0">
                <a:solidFill>
                  <a:schemeClr val="dk1"/>
                </a:solidFill>
              </a:rPr>
              <a:t>Pero los ruidos de aquilones, bramidos del mar, trueno y cañones son música buena para Espronceda. Se duerme en su barco en el mar.</a:t>
            </a:r>
            <a:endParaRPr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1379</Words>
  <Application>Microsoft Macintosh PowerPoint</Application>
  <PresentationFormat>如螢幕大小 (16:9)</PresentationFormat>
  <Paragraphs>91</Paragraphs>
  <Slides>14</Slides>
  <Notes>14</Notes>
  <HiddenSlides>0</HiddenSlides>
  <MMClips>0</MMClips>
  <ScaleCrop>false</ScaleCrop>
  <HeadingPairs>
    <vt:vector size="6" baseType="variant">
      <vt:variant>
        <vt:lpstr>使用字型</vt:lpstr>
      </vt:variant>
      <vt:variant>
        <vt:i4>1</vt:i4>
      </vt:variant>
      <vt:variant>
        <vt:lpstr>佈景主題</vt:lpstr>
      </vt:variant>
      <vt:variant>
        <vt:i4>1</vt:i4>
      </vt:variant>
      <vt:variant>
        <vt:lpstr>投影片標題</vt:lpstr>
      </vt:variant>
      <vt:variant>
        <vt:i4>14</vt:i4>
      </vt:variant>
    </vt:vector>
  </HeadingPairs>
  <TitlesOfParts>
    <vt:vector size="16" baseType="lpstr">
      <vt:lpstr>Arial</vt:lpstr>
      <vt:lpstr>Simple Light</vt:lpstr>
      <vt:lpstr>Dos actitudes del “exilio”: estático y dinámico entre Fray Luis de León  y José de Espronceda</vt:lpstr>
      <vt:lpstr>Fray Luis de León 1527 o 1528-1591 </vt:lpstr>
      <vt:lpstr>Introducción  </vt:lpstr>
      <vt:lpstr>José de Espronceda 1808-1842 </vt:lpstr>
      <vt:lpstr>Introducción</vt:lpstr>
      <vt:lpstr>Entre Oda I – “Vida retirada” y “Canción del pirata” dos significados distintos  del mar</vt:lpstr>
      <vt:lpstr>¿Qué significa el mar en Oda I – “Vida retirada”?</vt:lpstr>
      <vt:lpstr>¿Cuál es el significado del mar en “La canción del pirata”?</vt:lpstr>
      <vt:lpstr>Opinión</vt:lpstr>
      <vt:lpstr>¿Cómo tratar con el exilio? </vt:lpstr>
      <vt:lpstr>Fray Luis de León</vt:lpstr>
      <vt:lpstr>José de Espronceda</vt:lpstr>
      <vt:lpstr>José de Espronceda</vt:lpstr>
      <vt:lpstr>Fin  ¡Muchas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actitudes del “exilio”: estático y dinámico entre Fray Luis de León  y José de Espronceda</dc:title>
  <cp:lastModifiedBy>Chun-Chao Wang</cp:lastModifiedBy>
  <cp:revision>6</cp:revision>
  <dcterms:modified xsi:type="dcterms:W3CDTF">2021-12-12T12:05:25Z</dcterms:modified>
</cp:coreProperties>
</file>