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76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EE052-0207-6F4A-99CA-F41DDF37E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Mirar el mar: imagen del mar en la literatura Española y estadounidense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F980C4-CF79-8841-BAD4-1808001E0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9439" y="6033244"/>
            <a:ext cx="4099970" cy="622199"/>
          </a:xfrm>
        </p:spPr>
        <p:txBody>
          <a:bodyPr/>
          <a:lstStyle/>
          <a:p>
            <a:r>
              <a:rPr lang="en-US" dirty="0"/>
              <a:t>Miguel Min-Hung </a:t>
            </a:r>
            <a:r>
              <a:rPr lang="en-US" dirty="0" err="1"/>
              <a:t>Kuo</a:t>
            </a:r>
            <a:r>
              <a:rPr lang="en-US" dirty="0"/>
              <a:t> </a:t>
            </a:r>
            <a:r>
              <a:rPr lang="zh-CN" altLang="en-US" dirty="0"/>
              <a:t>郭珉宏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7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5E6F2-A2DD-1246-8424-8D833D0B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índice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BE9D-05E4-DE48-AC33-96CF7552B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altLang="zh-TW" dirty="0"/>
              <a:t>I</a:t>
            </a:r>
            <a:r>
              <a:rPr lang="es-ES_tradnl" dirty="0"/>
              <a:t>ntroducción: imagen del mar en literatura </a:t>
            </a:r>
          </a:p>
          <a:p>
            <a:r>
              <a:rPr lang="es-ES_tradnl" altLang="zh-TW" dirty="0"/>
              <a:t>E</a:t>
            </a:r>
            <a:r>
              <a:rPr lang="es-ES_tradnl" dirty="0"/>
              <a:t>l mar en la literatura española</a:t>
            </a:r>
          </a:p>
          <a:p>
            <a:pPr marL="0" indent="0">
              <a:buNone/>
            </a:pPr>
            <a:r>
              <a:rPr lang="es-ES_tradnl" altLang="zh-TW" dirty="0"/>
              <a:t>P</a:t>
            </a:r>
            <a:r>
              <a:rPr lang="es-ES_tradnl" dirty="0"/>
              <a:t>oema 1: “Coplas por la muerte de su padre”</a:t>
            </a:r>
            <a:r>
              <a:rPr lang="es-ES_tradnl" altLang="zh-TW" dirty="0"/>
              <a:t> de Jorge Manrique</a:t>
            </a:r>
          </a:p>
          <a:p>
            <a:pPr marL="0" indent="0">
              <a:buNone/>
            </a:pPr>
            <a:r>
              <a:rPr lang="es-ES_tradnl" altLang="zh-TW" dirty="0"/>
              <a:t>Poema 2: “Canción del pirata” de José de Espronceda</a:t>
            </a:r>
          </a:p>
          <a:p>
            <a:r>
              <a:rPr lang="es-ES_tradnl" altLang="zh-TW" dirty="0"/>
              <a:t>El mar en la literatura estadounidense</a:t>
            </a:r>
          </a:p>
          <a:p>
            <a:pPr marL="0" indent="0">
              <a:buNone/>
            </a:pPr>
            <a:r>
              <a:rPr lang="es-ES_tradnl" altLang="zh-TW" dirty="0"/>
              <a:t>Poema 3: “</a:t>
            </a:r>
            <a:r>
              <a:rPr lang="es-ES_tradnl" altLang="zh-TW" dirty="0" err="1"/>
              <a:t>Middle</a:t>
            </a:r>
            <a:r>
              <a:rPr lang="es-ES_tradnl" altLang="zh-TW" dirty="0"/>
              <a:t> </a:t>
            </a:r>
            <a:r>
              <a:rPr lang="es-ES_tradnl" altLang="zh-TW" dirty="0" err="1"/>
              <a:t>Passage</a:t>
            </a:r>
            <a:r>
              <a:rPr lang="es-ES_tradnl" altLang="zh-TW" dirty="0"/>
              <a:t>” de Robert </a:t>
            </a:r>
            <a:r>
              <a:rPr lang="es-ES_tradnl" altLang="zh-TW" dirty="0" err="1"/>
              <a:t>Hayden</a:t>
            </a:r>
            <a:endParaRPr lang="es-ES_tradnl" altLang="zh-TW" dirty="0"/>
          </a:p>
          <a:p>
            <a:r>
              <a:rPr lang="es-ES_tradnl" altLang="zh-TW" dirty="0"/>
              <a:t>Conclusión</a:t>
            </a:r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296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2092-5100-0F40-8C42-91335D74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zh-TW" dirty="0"/>
              <a:t>imagen del mar en literatura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BDAA-4D95-ED4B-88CF-1775E0876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“[W]</a:t>
            </a:r>
            <a:r>
              <a:rPr lang="en-US" dirty="0" err="1"/>
              <a:t>ater</a:t>
            </a:r>
            <a:r>
              <a:rPr lang="en-US" dirty="0"/>
              <a:t> is the joiner of human beings and the center of their communities . . . also the separator, the border, the dangerous boundary” (</a:t>
            </a:r>
            <a:r>
              <a:rPr lang="en-US" altLang="zh-TW" dirty="0"/>
              <a:t>Stringer</a:t>
            </a:r>
            <a:r>
              <a:rPr lang="zh-TW" altLang="en-US" dirty="0"/>
              <a:t> </a:t>
            </a:r>
            <a:r>
              <a:rPr lang="en-US" dirty="0"/>
              <a:t>1) </a:t>
            </a:r>
          </a:p>
          <a:p>
            <a:r>
              <a:rPr lang="es-ES_tradnl" dirty="0"/>
              <a:t>“</a:t>
            </a:r>
            <a:r>
              <a:rPr lang="es-ES_tradnl" altLang="zh-TW" dirty="0"/>
              <a:t>el cambio del mar”: </a:t>
            </a:r>
            <a:r>
              <a:rPr lang="es-ES_tradnl" altLang="zh-TW" i="1" dirty="0"/>
              <a:t>La Tempestad </a:t>
            </a:r>
            <a:r>
              <a:rPr lang="es-ES_tradnl" altLang="zh-TW" dirty="0"/>
              <a:t>de Shakespeare</a:t>
            </a:r>
          </a:p>
          <a:p>
            <a:r>
              <a:rPr lang="es-ES_tradnl" altLang="zh-TW" dirty="0"/>
              <a:t>el mar en múltiples obras españolas: “Vida retirada” de Fray Luis de León, “A orillas del Duero” de Antonio Marchado etc.  </a:t>
            </a:r>
          </a:p>
          <a:p>
            <a:endParaRPr lang="es-ES_tradnl" altLang="zh-TW" dirty="0"/>
          </a:p>
          <a:p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6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C9520-A2CA-C640-8170-589048B3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/>
              <a:t>poema 1: “Coplas por la muerte de su padre”</a:t>
            </a:r>
            <a:r>
              <a:rPr lang="es-ES_tradnl" altLang="zh-TW" sz="4000" dirty="0"/>
              <a:t> de Jorge Manrique</a:t>
            </a:r>
            <a:br>
              <a:rPr lang="es-ES_tradnl" altLang="zh-TW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6C470-F7A5-7245-93CB-415C1C5F7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4954588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s-ES" dirty="0"/>
              <a:t>Nuestras vidas son los ríos</a:t>
            </a:r>
          </a:p>
          <a:p>
            <a:pPr marL="0" indent="0">
              <a:buNone/>
            </a:pPr>
            <a:r>
              <a:rPr lang="es-ES" dirty="0"/>
              <a:t>que van a dar en la mar,</a:t>
            </a:r>
          </a:p>
          <a:p>
            <a:pPr marL="0" indent="0">
              <a:buNone/>
            </a:pPr>
            <a:r>
              <a:rPr lang="es-ES" dirty="0"/>
              <a:t>que es el morir,</a:t>
            </a:r>
          </a:p>
          <a:p>
            <a:pPr marL="0" indent="0">
              <a:buNone/>
            </a:pPr>
            <a:r>
              <a:rPr lang="es-ES" dirty="0"/>
              <a:t>allí van los señoríos</a:t>
            </a:r>
          </a:p>
          <a:p>
            <a:pPr marL="0" indent="0">
              <a:buNone/>
            </a:pPr>
            <a:r>
              <a:rPr lang="es-ES" dirty="0"/>
              <a:t>derechos a se acabar</a:t>
            </a:r>
          </a:p>
          <a:p>
            <a:pPr marL="0" indent="0">
              <a:buNone/>
            </a:pPr>
            <a:r>
              <a:rPr lang="es-ES" dirty="0"/>
              <a:t>y consumir;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9A1190-92D0-3C41-804C-84BD57E87E90}"/>
              </a:ext>
            </a:extLst>
          </p:cNvPr>
          <p:cNvSpPr txBox="1">
            <a:spLocks/>
          </p:cNvSpPr>
          <p:nvPr/>
        </p:nvSpPr>
        <p:spPr>
          <a:xfrm>
            <a:off x="6328522" y="2249487"/>
            <a:ext cx="4954588" cy="3541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allí los ríos caudales,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allí los otros medianos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y más chicos,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y llegados, son iguales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los que viven por sus manos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y los ricos.”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2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356C-EB45-8D4D-ACD4-B51B1756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poema</a:t>
            </a:r>
            <a:r>
              <a:rPr lang="en-US" sz="4000" dirty="0"/>
              <a:t> 2: </a:t>
            </a:r>
            <a:r>
              <a:rPr lang="es-ES_tradnl" altLang="zh-TW" sz="4000" dirty="0"/>
              <a:t>“Canción del pirata”</a:t>
            </a:r>
            <a:r>
              <a:rPr lang="zh-TW" altLang="en-US" sz="4000" dirty="0"/>
              <a:t> </a:t>
            </a:r>
            <a:r>
              <a:rPr lang="en-US" altLang="zh-TW" sz="4000" dirty="0"/>
              <a:t>de</a:t>
            </a:r>
            <a:r>
              <a:rPr lang="zh-TW" altLang="en-US" sz="4000" dirty="0"/>
              <a:t> </a:t>
            </a:r>
            <a:r>
              <a:rPr lang="en-US" altLang="zh-TW" sz="4000" dirty="0"/>
              <a:t>José de </a:t>
            </a:r>
            <a:r>
              <a:rPr lang="en-US" altLang="zh-TW" sz="4000" dirty="0" err="1"/>
              <a:t>Espronceda</a:t>
            </a:r>
            <a:br>
              <a:rPr lang="es-ES_tradnl" altLang="zh-TW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1F73-3F8E-8A48-BEFE-BE01F36DB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4675494" cy="354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“La luna en el mar riela,</a:t>
            </a:r>
            <a:br>
              <a:rPr lang="es-ES" dirty="0"/>
            </a:br>
            <a:r>
              <a:rPr lang="es-ES" dirty="0"/>
              <a:t>en la lona gime el viento</a:t>
            </a:r>
            <a:br>
              <a:rPr lang="es-ES" dirty="0"/>
            </a:br>
            <a:r>
              <a:rPr lang="es-ES" dirty="0"/>
              <a:t>y alza en blando movimiento</a:t>
            </a:r>
            <a:br>
              <a:rPr lang="es-ES" dirty="0"/>
            </a:br>
            <a:r>
              <a:rPr lang="es-ES" dirty="0"/>
              <a:t>olas de plata y azul;</a:t>
            </a:r>
          </a:p>
          <a:p>
            <a:pPr marL="0" indent="0">
              <a:buNone/>
            </a:pPr>
            <a:r>
              <a:rPr lang="es-ES" dirty="0"/>
              <a:t>y va el capitán pirata,</a:t>
            </a:r>
            <a:br>
              <a:rPr lang="es-ES" dirty="0"/>
            </a:br>
            <a:r>
              <a:rPr lang="es-ES" dirty="0"/>
              <a:t>cantando alegre en la popa,</a:t>
            </a:r>
            <a:br>
              <a:rPr lang="es-ES" dirty="0"/>
            </a:br>
            <a:r>
              <a:rPr lang="es-ES" dirty="0"/>
              <a:t>Asia a un lado, al otro Europa,</a:t>
            </a:r>
            <a:br>
              <a:rPr lang="es-ES" dirty="0"/>
            </a:br>
            <a:r>
              <a:rPr lang="es-ES" dirty="0"/>
              <a:t>y allá a su frente Estambul.”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490894-56C2-F94B-8E7B-4A13C115303E}"/>
              </a:ext>
            </a:extLst>
          </p:cNvPr>
          <p:cNvSpPr txBox="1">
            <a:spLocks/>
          </p:cNvSpPr>
          <p:nvPr/>
        </p:nvSpPr>
        <p:spPr>
          <a:xfrm>
            <a:off x="6174285" y="2249487"/>
            <a:ext cx="4675494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/>
              <a:t>“</a:t>
            </a:r>
            <a:r>
              <a:rPr lang="es-ES_tradnl" i="1"/>
              <a:t>Que es mi barco mi tesoro,</a:t>
            </a:r>
            <a:br>
              <a:rPr lang="es-ES_tradnl"/>
            </a:br>
            <a:r>
              <a:rPr lang="es-ES_tradnl" i="1"/>
              <a:t>que es mi dios la libertad,</a:t>
            </a:r>
            <a:br>
              <a:rPr lang="es-ES_tradnl"/>
            </a:br>
            <a:r>
              <a:rPr lang="es-ES_tradnl" i="1"/>
              <a:t>mi ley, la fuerza y el viento,</a:t>
            </a:r>
            <a:br>
              <a:rPr lang="es-ES_tradnl"/>
            </a:br>
            <a:r>
              <a:rPr lang="es-ES_tradnl" i="1"/>
              <a:t>mi única patria la mar.</a:t>
            </a:r>
            <a:r>
              <a:rPr lang="es-ES_tradnl"/>
              <a:t>” </a:t>
            </a:r>
          </a:p>
          <a:p>
            <a:pPr marL="0" indent="0">
              <a:buNone/>
            </a:pPr>
            <a:endParaRPr lang="es-ES_tradnl"/>
          </a:p>
          <a:p>
            <a:pPr marL="0" indent="0">
              <a:buNone/>
            </a:pPr>
            <a:r>
              <a:rPr lang="es-ES_tradnl"/>
              <a:t>“…el mar bravío,</a:t>
            </a:r>
          </a:p>
          <a:p>
            <a:pPr marL="0" indent="0">
              <a:buNone/>
            </a:pPr>
            <a:r>
              <a:rPr lang="es-ES_tradnl"/>
              <a:t>a quien nadie impuso leyes.”</a:t>
            </a:r>
          </a:p>
        </p:txBody>
      </p:sp>
    </p:spTree>
    <p:extLst>
      <p:ext uri="{BB962C8B-B14F-4D97-AF65-F5344CB8AC3E}">
        <p14:creationId xmlns:p14="http://schemas.microsoft.com/office/powerpoint/2010/main" val="36347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356C-EB45-8D4D-ACD4-B51B1756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poema</a:t>
            </a:r>
            <a:r>
              <a:rPr lang="en-US" dirty="0"/>
              <a:t> 3: </a:t>
            </a:r>
            <a:r>
              <a:rPr lang="es-ES_tradnl" altLang="zh-TW" dirty="0"/>
              <a:t>“</a:t>
            </a:r>
            <a:r>
              <a:rPr lang="es-ES_tradnl" altLang="zh-TW" dirty="0" err="1"/>
              <a:t>Middle</a:t>
            </a:r>
            <a:r>
              <a:rPr lang="es-ES_tradnl" altLang="zh-TW" dirty="0"/>
              <a:t> </a:t>
            </a:r>
            <a:r>
              <a:rPr lang="es-ES_tradnl" altLang="zh-TW" dirty="0" err="1"/>
              <a:t>Passage</a:t>
            </a:r>
            <a:r>
              <a:rPr lang="es-ES_tradnl" altLang="zh-TW" dirty="0"/>
              <a:t>” de Robert </a:t>
            </a:r>
            <a:r>
              <a:rPr lang="es-ES_tradnl" altLang="zh-TW" dirty="0" err="1"/>
              <a:t>Hayden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1F73-3F8E-8A48-BEFE-BE01F36DB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“Middle Passage:</a:t>
            </a:r>
            <a:br>
              <a:rPr lang="en-US" dirty="0"/>
            </a:br>
            <a:r>
              <a:rPr lang="en-US" dirty="0"/>
              <a:t>	voyage through death</a:t>
            </a:r>
            <a:br>
              <a:rPr lang="en-US" dirty="0"/>
            </a:br>
            <a:r>
              <a:rPr lang="en-US" dirty="0"/>
              <a:t>		to life upon these shores.”</a:t>
            </a:r>
          </a:p>
          <a:p>
            <a:pPr marL="0" indent="0" fontAlgn="base">
              <a:buNone/>
            </a:pPr>
            <a:r>
              <a:rPr lang="en-US" dirty="0"/>
              <a:t>“Lost three this morning leaped with crazy laughter   </a:t>
            </a:r>
            <a:br>
              <a:rPr lang="en-US" dirty="0"/>
            </a:br>
            <a:r>
              <a:rPr lang="en-US" dirty="0"/>
              <a:t>	to the waiting sharks, sang as they went under.”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3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356C-EB45-8D4D-ACD4-B51B1756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poema</a:t>
            </a:r>
            <a:r>
              <a:rPr lang="en-US" dirty="0"/>
              <a:t> 3: </a:t>
            </a:r>
            <a:r>
              <a:rPr lang="es-ES_tradnl" altLang="zh-TW" dirty="0"/>
              <a:t>“</a:t>
            </a:r>
            <a:r>
              <a:rPr lang="es-ES_tradnl" altLang="zh-TW" dirty="0" err="1"/>
              <a:t>Middle</a:t>
            </a:r>
            <a:r>
              <a:rPr lang="es-ES_tradnl" altLang="zh-TW" dirty="0"/>
              <a:t> </a:t>
            </a:r>
            <a:r>
              <a:rPr lang="es-ES_tradnl" altLang="zh-TW" dirty="0" err="1"/>
              <a:t>Passage</a:t>
            </a:r>
            <a:r>
              <a:rPr lang="es-ES_tradnl" altLang="zh-TW" dirty="0"/>
              <a:t>” de Robert </a:t>
            </a:r>
            <a:r>
              <a:rPr lang="es-ES_tradnl" altLang="zh-TW" dirty="0" err="1"/>
              <a:t>Hayden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1F73-3F8E-8A48-BEFE-BE01F36DB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dirty="0"/>
              <a:t>	“What port awaits us, Davy Jones’</a:t>
            </a:r>
          </a:p>
          <a:p>
            <a:pPr marL="0" indent="0" fontAlgn="base">
              <a:buNone/>
            </a:pPr>
            <a:r>
              <a:rPr lang="en-US" dirty="0"/>
              <a:t>	or home? I’ve heard of slavers drifting, drifting,</a:t>
            </a:r>
          </a:p>
          <a:p>
            <a:pPr marL="0" indent="0" fontAlgn="base">
              <a:buNone/>
            </a:pPr>
            <a:r>
              <a:rPr lang="en-US" dirty="0"/>
              <a:t>	playthings of wind and storm and chance, their crews   </a:t>
            </a:r>
          </a:p>
          <a:p>
            <a:pPr marL="0" indent="0" fontAlgn="base">
              <a:buNone/>
            </a:pPr>
            <a:r>
              <a:rPr lang="en-US" dirty="0"/>
              <a:t>	gone blind, the jungle hatred</a:t>
            </a:r>
          </a:p>
          <a:p>
            <a:pPr marL="0" indent="0" fontAlgn="base">
              <a:buNone/>
            </a:pPr>
            <a:r>
              <a:rPr lang="en-US" dirty="0"/>
              <a:t>	crawling up on deck.”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292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356C-EB45-8D4D-ACD4-B51B1756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poema</a:t>
            </a:r>
            <a:r>
              <a:rPr lang="en-US" dirty="0"/>
              <a:t> 3: </a:t>
            </a:r>
            <a:r>
              <a:rPr lang="es-ES_tradnl" altLang="zh-TW" dirty="0"/>
              <a:t>“</a:t>
            </a:r>
            <a:r>
              <a:rPr lang="es-ES_tradnl" altLang="zh-TW" dirty="0" err="1"/>
              <a:t>Middle</a:t>
            </a:r>
            <a:r>
              <a:rPr lang="es-ES_tradnl" altLang="zh-TW" dirty="0"/>
              <a:t> </a:t>
            </a:r>
            <a:r>
              <a:rPr lang="es-ES_tradnl" altLang="zh-TW" dirty="0" err="1"/>
              <a:t>Passage</a:t>
            </a:r>
            <a:r>
              <a:rPr lang="es-ES_tradnl" altLang="zh-TW" dirty="0"/>
              <a:t>” de Robert </a:t>
            </a:r>
            <a:r>
              <a:rPr lang="es-ES_tradnl" altLang="zh-TW" dirty="0" err="1"/>
              <a:t>Hayden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1F73-3F8E-8A48-BEFE-BE01F36DB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9448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dirty="0"/>
              <a:t>	   “But for the storm that flung up barriers   </a:t>
            </a:r>
          </a:p>
          <a:p>
            <a:pPr marL="0" indent="0" fontAlgn="base">
              <a:buNone/>
            </a:pPr>
            <a:r>
              <a:rPr lang="en-US" dirty="0"/>
              <a:t>               of wind and wave, The Amistad, </a:t>
            </a:r>
            <a:r>
              <a:rPr lang="en-US" dirty="0" err="1"/>
              <a:t>señores</a:t>
            </a:r>
            <a:r>
              <a:rPr lang="en-US" dirty="0"/>
              <a:t>,</a:t>
            </a:r>
          </a:p>
          <a:p>
            <a:pPr marL="0" indent="0" fontAlgn="base">
              <a:buNone/>
            </a:pPr>
            <a:r>
              <a:rPr lang="en-US" dirty="0"/>
              <a:t>               would have reached the port of Príncipe in two,   </a:t>
            </a:r>
          </a:p>
          <a:p>
            <a:pPr marL="0" indent="0" fontAlgn="base">
              <a:buNone/>
            </a:pPr>
            <a:r>
              <a:rPr lang="en-US" dirty="0"/>
              <a:t>               three days at most; but for the storm we should   </a:t>
            </a:r>
          </a:p>
          <a:p>
            <a:pPr marL="0" indent="0" fontAlgn="base">
              <a:buNone/>
            </a:pPr>
            <a:r>
              <a:rPr lang="en-US" dirty="0"/>
              <a:t>               have been prepared for what befell…</a:t>
            </a:r>
          </a:p>
          <a:p>
            <a:pPr marL="0" indent="0" fontAlgn="base">
              <a:buNone/>
            </a:pPr>
            <a:r>
              <a:rPr lang="en-US" dirty="0"/>
              <a:t> 	    then sudden movement, blows and snarling cries   </a:t>
            </a:r>
          </a:p>
          <a:p>
            <a:pPr marL="0" indent="0" fontAlgn="base">
              <a:buNone/>
            </a:pPr>
            <a:r>
              <a:rPr lang="en-US" dirty="0"/>
              <a:t>               and they had fallen on us with machete   </a:t>
            </a:r>
          </a:p>
          <a:p>
            <a:pPr marL="0" indent="0" fontAlgn="base">
              <a:buNone/>
            </a:pPr>
            <a:r>
              <a:rPr lang="en-US" dirty="0"/>
              <a:t>               and marlinspike.”</a:t>
            </a:r>
          </a:p>
          <a:p>
            <a:pPr mar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3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0C87E-7F09-264B-B5CC-189BAC2C4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BB6-0F9C-EE4F-AA33-1AEDE96D9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mar=libertad</a:t>
            </a:r>
          </a:p>
          <a:p>
            <a:r>
              <a:rPr lang="es-ES_tradnl" dirty="0"/>
              <a:t>el mar=morir</a:t>
            </a:r>
          </a:p>
          <a:p>
            <a:r>
              <a:rPr lang="es-ES_tradnl" dirty="0"/>
              <a:t>el mar=peligro/cambio</a:t>
            </a:r>
          </a:p>
          <a:p>
            <a:r>
              <a:rPr lang="en-US" dirty="0"/>
              <a:t>“[W]</a:t>
            </a:r>
            <a:r>
              <a:rPr lang="en-US" dirty="0" err="1"/>
              <a:t>ater</a:t>
            </a:r>
            <a:r>
              <a:rPr lang="en-US" dirty="0"/>
              <a:t> is the joiner of human beings and the center of their communities . . . also the separator, the border, the dangerous boundary” (</a:t>
            </a:r>
            <a:r>
              <a:rPr lang="en-US" altLang="zh-TW" dirty="0"/>
              <a:t>Stringer</a:t>
            </a:r>
            <a:r>
              <a:rPr lang="zh-TW" altLang="en-US" dirty="0"/>
              <a:t> </a:t>
            </a:r>
            <a:r>
              <a:rPr lang="en-US" dirty="0"/>
              <a:t>1) </a:t>
            </a:r>
            <a:endParaRPr lang="es-ES_tradnl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6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70</TotalTime>
  <Words>338</Words>
  <Application>Microsoft Macintosh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Mirar el mar: imagen del mar en la literatura Española y estadounidense</vt:lpstr>
      <vt:lpstr>índice</vt:lpstr>
      <vt:lpstr>imagen del mar en literatura</vt:lpstr>
      <vt:lpstr>poema 1: “Coplas por la muerte de su padre” de Jorge Manrique </vt:lpstr>
      <vt:lpstr>poema 2: “Canción del pirata” de José de Espronceda </vt:lpstr>
      <vt:lpstr>poema 3: “Middle Passage” de Robert Hayden </vt:lpstr>
      <vt:lpstr>poema 3: “Middle Passage” de Robert Hayden </vt:lpstr>
      <vt:lpstr>poema 3: “Middle Passage” de Robert Hayden </vt:lpstr>
      <vt:lpstr>conclusión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Mirar el mar: imagen del mar en la literatura Española y estadounidense</dc:title>
  <dc:creator>珉宏 郭</dc:creator>
  <cp:lastModifiedBy>珉宏 郭</cp:lastModifiedBy>
  <cp:revision>8</cp:revision>
  <dcterms:created xsi:type="dcterms:W3CDTF">2021-12-04T11:05:01Z</dcterms:created>
  <dcterms:modified xsi:type="dcterms:W3CDTF">2021-12-05T09:55:22Z</dcterms:modified>
</cp:coreProperties>
</file>